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33"/>
  </p:notesMasterIdLst>
  <p:sldIdLst>
    <p:sldId id="256" r:id="rId3"/>
    <p:sldId id="2147375846" r:id="rId4"/>
    <p:sldId id="258" r:id="rId5"/>
    <p:sldId id="2147375828" r:id="rId6"/>
    <p:sldId id="2147375829" r:id="rId7"/>
    <p:sldId id="2147375830" r:id="rId8"/>
    <p:sldId id="2147375834" r:id="rId9"/>
    <p:sldId id="2147375833" r:id="rId10"/>
    <p:sldId id="2147375835" r:id="rId11"/>
    <p:sldId id="2147375832" r:id="rId12"/>
    <p:sldId id="2147375838" r:id="rId13"/>
    <p:sldId id="2147375839" r:id="rId14"/>
    <p:sldId id="2147375837" r:id="rId15"/>
    <p:sldId id="2147375836" r:id="rId16"/>
    <p:sldId id="2147375841" r:id="rId17"/>
    <p:sldId id="2147375840" r:id="rId18"/>
    <p:sldId id="2147375831" r:id="rId19"/>
    <p:sldId id="2147375843" r:id="rId20"/>
    <p:sldId id="2147375845" r:id="rId21"/>
    <p:sldId id="2147375844" r:id="rId22"/>
    <p:sldId id="2147375851" r:id="rId23"/>
    <p:sldId id="2147375852" r:id="rId24"/>
    <p:sldId id="2147375853" r:id="rId25"/>
    <p:sldId id="2147375856" r:id="rId26"/>
    <p:sldId id="2147375854" r:id="rId27"/>
    <p:sldId id="2147375859" r:id="rId28"/>
    <p:sldId id="2147375858" r:id="rId29"/>
    <p:sldId id="2147375855" r:id="rId30"/>
    <p:sldId id="2147375857" r:id="rId31"/>
    <p:sldId id="263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74"/>
  </p:normalViewPr>
  <p:slideViewPr>
    <p:cSldViewPr snapToGrid="0">
      <p:cViewPr>
        <p:scale>
          <a:sx n="77" d="100"/>
          <a:sy n="77" d="100"/>
        </p:scale>
        <p:origin x="2556" y="10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5ada25ca5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c5ada25ca5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9485B698-273D-0F8E-FF41-D1B3FB7B3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AAB55D60-47AF-750B-C11A-5FA7289B66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6442F555-B171-7B0E-1E3C-C292425B83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217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763E9AA4-4FEE-9737-B3A4-396BE6A04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5C0BC25D-327F-01FE-0A86-CB19F7B57D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BE81B278-5138-1CE0-3BBE-30482CE347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5693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3458CEE0-3A73-4FE6-9708-795E4B1A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77BEC08F-B148-AA0A-DD8F-3AD8602E38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E5D2F2DF-FAE5-5E06-9BAD-F798BD71F5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6363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E88B0E9F-0681-C7E7-91CA-2753713EA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1F933283-E029-18A2-29D2-92DA81A9D3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757FF824-A60F-C76C-0558-343B6D62E4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0916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A2601C27-6C2E-6C99-480F-6F094A0B8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3AD8921C-6E0D-39EE-2466-865EA8A7A1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A69FEBFE-BE0F-7C59-F6CC-02D19817D3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755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4650C6D6-B4EC-08DC-F2AC-650EA6D1C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0D06BB4B-762B-6C3E-0188-DBD34E8062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6DD0CD7D-4133-CB15-1CB1-C2450ECC0F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3294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EA83C724-93CA-0141-D16A-C6543F122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2C50204C-FFFD-ACB1-0D5F-89A4D65525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2D83B65D-CAE9-2DCB-3D23-90640B76DD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82459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D6C22CCD-D358-89D6-549F-DA19B67EC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964CB72F-D1BF-ED7B-B69D-5953B9246F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D1FD9C50-6310-7BAB-9755-6EA648EFFB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9943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989B3D2E-688C-B24F-44C5-D7EE82482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0744202D-79DB-BC46-670F-F1868B0E39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F5C80E65-DB85-9401-A09C-B9BD8115B9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1157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2321AC6E-4FB6-1329-72B3-7FE1EB108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212DFF02-7C7E-C334-C8E1-28B185329A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BD669173-9FCA-2605-E95B-98CDD307E5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207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C0007101-09B4-0AE2-AE18-69880495F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4F4C2EEF-F6E9-A3AC-1A61-DFB832AE27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CFA1A24D-427E-F839-57E2-27D035D3C8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6955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8701251B-1532-21AA-4FE8-A0A8C83DD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25A98F96-4BD7-4131-AF93-4F9BCB73DD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088EEA18-CA94-588B-6954-80B27AF7C5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7224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638A021C-394C-0D92-E859-BF006ED9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04B3B699-9C26-85A9-5D3E-57ABBF48FE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5728A609-931B-8FCC-D375-90BF0F4413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89889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60DADF0A-C225-4408-627E-2879F910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7AE92745-5308-C255-46D1-2FC973AA74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0201290B-8658-F7FB-5321-A81D63F766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68971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D72FA52B-1349-BD38-4F1E-5C62ADABF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4DC9EE4F-B5E5-A78A-5800-70B24FFABA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1BBDA16C-2244-B206-1307-17B1435FD0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89359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1E088573-BD19-7BA9-F403-C51A43F01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F07BF12C-7476-BCE7-0C56-06B9555E81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69B9BFE1-49EE-9904-CD02-52C4C290B5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59356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D89DB110-A19E-006B-A806-1832241B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8DB0CB79-86CD-7DAD-62F1-55F6114455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E43E1E10-6A4D-9AE7-3310-CBAF528D47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38106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4E291D35-26F5-57D8-D71E-8B6FD34AE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457388D5-928C-0410-7710-F9770D9E30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47B8B3DA-2E6D-9D20-CEF8-A07DD45DEC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64712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2B8A9DAE-D579-9F4E-7E64-FB55867B4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C9CA1B03-AF4E-C35C-85CB-112EFA1E3D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66B6B488-CE34-2A76-8FDF-2520BFFB37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75581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5ada25ca5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c5ada25ca5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2157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FF8B0BEF-7577-970D-56CE-8079B018F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B84CD0E6-0B05-24B1-AE69-766DD28A9D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01BDDA7F-7F2E-B58A-2D86-2871DF0BD0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2811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C8BEEF45-2C22-D0CF-43A4-1CDACF12D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6BF74A62-33BA-ADDD-64EE-B481E18361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CC812C07-C450-F278-1B52-4EE0929878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265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B7CA3ADD-2E40-F4D9-9F98-7487C7C8F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D9473081-B0D2-BD4A-3F25-41FAADCFAA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BA347888-5514-11FE-CAE1-2FB73FB9A8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1608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AD7F4584-08B7-9F3A-EFBA-6B570F8AA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48B3F184-BBF0-14BD-B679-C8696CB246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33DD8FBD-4922-79DC-D50F-48C8ABB463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6705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8B211CF7-4B1A-9A1C-8BAD-6139E4223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C5132B5F-5B01-C7F3-8C1A-E2D0A4C8D6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5389C8AC-DCF7-637F-0930-DF099BF910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287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4E63B72B-6E19-2D5D-9875-47D1986BC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6262BD5D-1324-BF27-C16E-3B35141C6B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2B97BEF7-DA1C-314B-314B-1CFDEE8288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6323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hyperlink" Target="https://estadisticas.ssosorno.cl/lista_espera/le_sso.php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625633" y="1297243"/>
            <a:ext cx="7886700" cy="114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419" sz="30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REGISTRO Y GESTIÓN DE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419" sz="30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TIEMPOS DE ESPERA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2159083" y="2522137"/>
            <a:ext cx="4819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lvl="0" algn="ctr">
              <a:lnSpc>
                <a:spcPct val="90000"/>
              </a:lnSpc>
              <a:buSzPts val="1100"/>
            </a:pPr>
            <a:r>
              <a:rPr lang="es-CL" sz="1100" dirty="0">
                <a:solidFill>
                  <a:srgbClr val="FFFFFF"/>
                </a:solidFill>
                <a:latin typeface="Verdana"/>
                <a:ea typeface="Verdana"/>
              </a:rPr>
              <a:t>Comité de Lista de Espera 30 de junio de 2026</a:t>
            </a:r>
            <a:endParaRPr sz="1100" dirty="0">
              <a:solidFill>
                <a:srgbClr val="FFFFFF"/>
              </a:solidFill>
              <a:latin typeface="Verdana"/>
              <a:ea typeface="Verdana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B55B038-CF27-2E49-945B-9B4B5AF20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519" y="3104393"/>
            <a:ext cx="3122929" cy="13815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ACB32101-9309-E986-5055-5160B7C89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4DF04FB2-F934-44BD-AC74-726B24DD3F6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FF0F333-22F5-50FA-4214-8BF1EF86A192}"/>
              </a:ext>
            </a:extLst>
          </p:cNvPr>
          <p:cNvSpPr txBox="1">
            <a:spLocks/>
          </p:cNvSpPr>
          <p:nvPr/>
        </p:nvSpPr>
        <p:spPr>
          <a:xfrm>
            <a:off x="457200" y="673857"/>
            <a:ext cx="7645280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Intervención Quirúrgica según Establecimiento de Destino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F995C-A39F-4E4E-0C2B-655D0EC90678}"/>
              </a:ext>
            </a:extLst>
          </p:cNvPr>
          <p:cNvSpPr txBox="1"/>
          <p:nvPr/>
        </p:nvSpPr>
        <p:spPr>
          <a:xfrm>
            <a:off x="669108" y="4518810"/>
            <a:ext cx="77235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>
                <a:solidFill>
                  <a:srgbClr val="00B050"/>
                </a:solidFill>
              </a:rPr>
              <a:t>Existe un aumento de </a:t>
            </a:r>
            <a:r>
              <a:rPr lang="es-MX" sz="1100" b="1" dirty="0">
                <a:solidFill>
                  <a:srgbClr val="00B050"/>
                </a:solidFill>
              </a:rPr>
              <a:t>1</a:t>
            </a:r>
            <a:r>
              <a:rPr lang="es-MX" sz="1100" dirty="0">
                <a:solidFill>
                  <a:srgbClr val="00B050"/>
                </a:solidFill>
              </a:rPr>
              <a:t> caso para año 2018, disminución </a:t>
            </a:r>
            <a:r>
              <a:rPr lang="es-MX" sz="1100" b="1" dirty="0">
                <a:solidFill>
                  <a:srgbClr val="00B050"/>
                </a:solidFill>
              </a:rPr>
              <a:t>1</a:t>
            </a:r>
            <a:r>
              <a:rPr lang="es-MX" sz="1100" dirty="0">
                <a:solidFill>
                  <a:srgbClr val="00B050"/>
                </a:solidFill>
              </a:rPr>
              <a:t> caso para 2019, </a:t>
            </a:r>
            <a:r>
              <a:rPr lang="es-MX" sz="1100" b="1" dirty="0">
                <a:solidFill>
                  <a:srgbClr val="00B050"/>
                </a:solidFill>
              </a:rPr>
              <a:t>1</a:t>
            </a:r>
            <a:r>
              <a:rPr lang="es-MX" sz="1100" dirty="0">
                <a:solidFill>
                  <a:srgbClr val="00B050"/>
                </a:solidFill>
              </a:rPr>
              <a:t> casos para 2020 y </a:t>
            </a:r>
            <a:r>
              <a:rPr lang="es-MX" sz="1100" b="1" dirty="0">
                <a:solidFill>
                  <a:srgbClr val="00B050"/>
                </a:solidFill>
              </a:rPr>
              <a:t>12</a:t>
            </a:r>
            <a:r>
              <a:rPr lang="es-MX" sz="1100" dirty="0">
                <a:solidFill>
                  <a:srgbClr val="00B050"/>
                </a:solidFill>
              </a:rPr>
              <a:t> para el año 2021 </a:t>
            </a:r>
            <a:endParaRPr lang="es-CL" sz="1100" dirty="0">
              <a:solidFill>
                <a:srgbClr val="00B050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B857B96-7B55-7E1B-5C56-88E1CE17C54A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EAE6F9B-39A7-95E3-CB5B-6DCE7675F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1369" y="1316522"/>
            <a:ext cx="2128093" cy="218409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B0CCE42-137A-1779-1070-3BF743F63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014" y="1251831"/>
            <a:ext cx="6445981" cy="2248786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0DB7796A-8A5E-5355-0BC3-7278A61638BA}"/>
              </a:ext>
            </a:extLst>
          </p:cNvPr>
          <p:cNvSpPr/>
          <p:nvPr/>
        </p:nvSpPr>
        <p:spPr>
          <a:xfrm>
            <a:off x="332014" y="1697418"/>
            <a:ext cx="4738750" cy="18048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CD7FF29-A07C-2224-83C7-ED890BC0BFBC}"/>
              </a:ext>
            </a:extLst>
          </p:cNvPr>
          <p:cNvSpPr/>
          <p:nvPr/>
        </p:nvSpPr>
        <p:spPr>
          <a:xfrm>
            <a:off x="5160814" y="1898306"/>
            <a:ext cx="762004" cy="72713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</p:spTree>
    <p:extLst>
      <p:ext uri="{BB962C8B-B14F-4D97-AF65-F5344CB8AC3E}">
        <p14:creationId xmlns:p14="http://schemas.microsoft.com/office/powerpoint/2010/main" val="1477316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95577FCF-5EBF-57BA-59AA-626E39ED2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1D12DC81-712C-4EA5-BDAE-3D71D31A0A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DA51F1D-401C-80D5-9864-B260CB6BF64B}"/>
              </a:ext>
            </a:extLst>
          </p:cNvPr>
          <p:cNvSpPr txBox="1">
            <a:spLocks/>
          </p:cNvSpPr>
          <p:nvPr/>
        </p:nvSpPr>
        <p:spPr>
          <a:xfrm>
            <a:off x="457200" y="665904"/>
            <a:ext cx="7960408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Intervención Quirúrgica según Especialidad y Año de Ingreso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98F3620-BD76-0931-1E83-EB991E2B92C5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83EEFA-2276-E874-95B6-00E285B51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83" y="1082330"/>
            <a:ext cx="7439890" cy="352880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1EADCD0-3BD5-98A6-889D-2E26D13086BA}"/>
              </a:ext>
            </a:extLst>
          </p:cNvPr>
          <p:cNvSpPr/>
          <p:nvPr/>
        </p:nvSpPr>
        <p:spPr>
          <a:xfrm>
            <a:off x="4658741" y="1096014"/>
            <a:ext cx="1326423" cy="359375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</p:spTree>
    <p:extLst>
      <p:ext uri="{BB962C8B-B14F-4D97-AF65-F5344CB8AC3E}">
        <p14:creationId xmlns:p14="http://schemas.microsoft.com/office/powerpoint/2010/main" val="2922388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9EF1243B-0562-2A52-2495-3518A03CF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EA2456E6-DFCC-254D-0554-2CF1449CC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C47F20D-CD10-A956-8A08-7A48B0B82A93}"/>
              </a:ext>
            </a:extLst>
          </p:cNvPr>
          <p:cNvSpPr txBox="1"/>
          <p:nvPr/>
        </p:nvSpPr>
        <p:spPr>
          <a:xfrm>
            <a:off x="1821595" y="2404587"/>
            <a:ext cx="53206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LE no considera los errores y justificaciones SIGTE, ni causal 3</a:t>
            </a:r>
            <a:endParaRPr lang="es-CL" dirty="0"/>
          </a:p>
        </p:txBody>
      </p:sp>
      <p:sp>
        <p:nvSpPr>
          <p:cNvPr id="2" name="Google Shape;118;p27">
            <a:extLst>
              <a:ext uri="{FF2B5EF4-FFF2-40B4-BE49-F238E27FC236}">
                <a16:creationId xmlns:a16="http://schemas.microsoft.com/office/drawing/2014/main" id="{E0CB1B8C-E32D-9AF3-0B55-40DA474AF385}"/>
              </a:ext>
            </a:extLst>
          </p:cNvPr>
          <p:cNvSpPr txBox="1"/>
          <p:nvPr/>
        </p:nvSpPr>
        <p:spPr>
          <a:xfrm>
            <a:off x="628650" y="1940006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Lista de espera de procedimientos</a:t>
            </a:r>
          </a:p>
        </p:txBody>
      </p:sp>
    </p:spTree>
    <p:extLst>
      <p:ext uri="{BB962C8B-B14F-4D97-AF65-F5344CB8AC3E}">
        <p14:creationId xmlns:p14="http://schemas.microsoft.com/office/powerpoint/2010/main" val="969294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96998B76-EF15-49C7-77AC-56BF67E05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3DF84A61-CF69-3266-80A5-813085A31DD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2F2A584-1530-0931-F2C9-D0BC979D6C84}"/>
              </a:ext>
            </a:extLst>
          </p:cNvPr>
          <p:cNvSpPr txBox="1">
            <a:spLocks/>
          </p:cNvSpPr>
          <p:nvPr/>
        </p:nvSpPr>
        <p:spPr>
          <a:xfrm>
            <a:off x="457200" y="506880"/>
            <a:ext cx="7645280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Procedimientos según Establecimiento de Destino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41764C4-913B-85E7-CA6E-CDC3806A35E7}"/>
              </a:ext>
            </a:extLst>
          </p:cNvPr>
          <p:cNvSpPr/>
          <p:nvPr/>
        </p:nvSpPr>
        <p:spPr>
          <a:xfrm>
            <a:off x="228606" y="972936"/>
            <a:ext cx="6595027" cy="2143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32E0B05-ED8C-05B8-86BF-9A94735F9C83}"/>
              </a:ext>
            </a:extLst>
          </p:cNvPr>
          <p:cNvSpPr txBox="1"/>
          <p:nvPr/>
        </p:nvSpPr>
        <p:spPr>
          <a:xfrm>
            <a:off x="457200" y="4505815"/>
            <a:ext cx="69156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>
                <a:solidFill>
                  <a:srgbClr val="00B050"/>
                </a:solidFill>
              </a:rPr>
              <a:t>Existe -</a:t>
            </a:r>
            <a:r>
              <a:rPr lang="es-MX" sz="1100" b="1" dirty="0">
                <a:solidFill>
                  <a:srgbClr val="00B050"/>
                </a:solidFill>
              </a:rPr>
              <a:t>2</a:t>
            </a:r>
            <a:r>
              <a:rPr lang="es-MX" sz="1100" dirty="0">
                <a:solidFill>
                  <a:srgbClr val="00B050"/>
                </a:solidFill>
              </a:rPr>
              <a:t> casos para el año 2020, el año 2021 se mantiene igual, -</a:t>
            </a:r>
            <a:r>
              <a:rPr lang="es-MX" sz="1100" b="1" dirty="0">
                <a:solidFill>
                  <a:srgbClr val="00B050"/>
                </a:solidFill>
              </a:rPr>
              <a:t>9</a:t>
            </a:r>
            <a:r>
              <a:rPr lang="es-MX" sz="1100" dirty="0">
                <a:solidFill>
                  <a:srgbClr val="00B050"/>
                </a:solidFill>
              </a:rPr>
              <a:t> para el año 2022 y -37 casos 2023  </a:t>
            </a:r>
            <a:endParaRPr lang="es-CL" sz="1100" dirty="0">
              <a:solidFill>
                <a:srgbClr val="00B05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5818813-891A-FEAD-6969-E76AD3C133BE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91B7CFA-B7C6-0B77-AA2B-8F5D56671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6806" y="928255"/>
            <a:ext cx="2425576" cy="340369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045D2FB-7340-BBFB-4F55-475F43821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134" y="1080135"/>
            <a:ext cx="6876704" cy="324489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56D92D20-79F1-12FC-CF94-E0F32FB3EDB4}"/>
              </a:ext>
            </a:extLst>
          </p:cNvPr>
          <p:cNvSpPr/>
          <p:nvPr/>
        </p:nvSpPr>
        <p:spPr>
          <a:xfrm>
            <a:off x="3498276" y="1371946"/>
            <a:ext cx="1690251" cy="62110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42840F3-97C4-9F0B-6FA7-8C5E1CB48B8D}"/>
              </a:ext>
            </a:extLst>
          </p:cNvPr>
          <p:cNvSpPr/>
          <p:nvPr/>
        </p:nvSpPr>
        <p:spPr>
          <a:xfrm>
            <a:off x="6586805" y="928255"/>
            <a:ext cx="513656" cy="199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3859905-C8B8-F01B-AF22-6C258DC23BCB}"/>
              </a:ext>
            </a:extLst>
          </p:cNvPr>
          <p:cNvSpPr/>
          <p:nvPr/>
        </p:nvSpPr>
        <p:spPr>
          <a:xfrm>
            <a:off x="4876800" y="2154725"/>
            <a:ext cx="311725" cy="192942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</p:spTree>
    <p:extLst>
      <p:ext uri="{BB962C8B-B14F-4D97-AF65-F5344CB8AC3E}">
        <p14:creationId xmlns:p14="http://schemas.microsoft.com/office/powerpoint/2010/main" val="3776291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E0F046E0-96AA-E3BF-2BE4-1C23FB4B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8E14BF1C-DD89-C472-0D57-A520FE619B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BD251E6-ED80-E2C1-9A43-D3C7314C2B35}"/>
              </a:ext>
            </a:extLst>
          </p:cNvPr>
          <p:cNvSpPr txBox="1">
            <a:spLocks/>
          </p:cNvSpPr>
          <p:nvPr/>
        </p:nvSpPr>
        <p:spPr>
          <a:xfrm>
            <a:off x="457200" y="562541"/>
            <a:ext cx="7960408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Procedimientos según Especialidad y Año de Ingreso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27F2DEE-9749-6BE5-F733-7FA847A403A5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00B790-891B-E49D-6D47-2BFE869A3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842" y="1199294"/>
            <a:ext cx="2022163" cy="288294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E593FF5-F35F-A204-841F-C87D4F5EEC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863" y="1265826"/>
            <a:ext cx="6601690" cy="283027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E63DAB5-B1F7-6AB9-6823-8AF8CB5D2430}"/>
              </a:ext>
            </a:extLst>
          </p:cNvPr>
          <p:cNvSpPr/>
          <p:nvPr/>
        </p:nvSpPr>
        <p:spPr>
          <a:xfrm>
            <a:off x="6450842" y="1199294"/>
            <a:ext cx="414662" cy="66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9B9334B-C8A5-AE41-0794-AC5ED7295762}"/>
              </a:ext>
            </a:extLst>
          </p:cNvPr>
          <p:cNvSpPr/>
          <p:nvPr/>
        </p:nvSpPr>
        <p:spPr>
          <a:xfrm>
            <a:off x="4122533" y="1303714"/>
            <a:ext cx="969012" cy="283027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F3C94FB-6C60-F737-F52C-CA1400EFED72}"/>
              </a:ext>
            </a:extLst>
          </p:cNvPr>
          <p:cNvSpPr txBox="1"/>
          <p:nvPr/>
        </p:nvSpPr>
        <p:spPr>
          <a:xfrm>
            <a:off x="304798" y="3143984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OTROS</a:t>
            </a:r>
            <a:endParaRPr lang="es-CL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164ACF-BC88-45FB-AFF0-DF23321A1155}"/>
              </a:ext>
            </a:extLst>
          </p:cNvPr>
          <p:cNvSpPr/>
          <p:nvPr/>
        </p:nvSpPr>
        <p:spPr>
          <a:xfrm>
            <a:off x="396386" y="1254715"/>
            <a:ext cx="103063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04379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6BA9F11D-72CB-284D-3BCB-1452F6ACB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7591B944-F2AB-F1BD-A260-D1DC2E264B6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8D29D9A-B589-FB8D-12F1-3A34452130A2}"/>
              </a:ext>
            </a:extLst>
          </p:cNvPr>
          <p:cNvSpPr txBox="1">
            <a:spLocks/>
          </p:cNvSpPr>
          <p:nvPr/>
        </p:nvSpPr>
        <p:spPr>
          <a:xfrm>
            <a:off x="457200" y="721569"/>
            <a:ext cx="8018092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ES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M</a:t>
            </a:r>
            <a:r>
              <a:rPr lang="es-CL" sz="2000" b="1" dirty="0" err="1">
                <a:solidFill>
                  <a:srgbClr val="002060"/>
                </a:solidFill>
                <a:latin typeface="Cambria" panose="02040503050406030204" pitchFamily="18" charset="0"/>
              </a:rPr>
              <a:t>onitoreo</a:t>
            </a:r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 del Promedio y Mediana de Listas de Espera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2D7EAA2-C953-2527-A585-5622190B08AE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22-05-2026</a:t>
            </a:r>
            <a:endParaRPr lang="es-CL" sz="9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8837FBB-367F-C7F4-D92B-7A3174E8D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108" y="1387014"/>
            <a:ext cx="8818996" cy="23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89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894D73B4-C224-6BED-9A2F-39541E89F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A5C21712-03B5-D185-CE4F-75AB0C5FDEB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A8C27F5-D098-F7A4-6DED-281FC53D5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5687"/>
            <a:ext cx="6442263" cy="408170"/>
          </a:xfrm>
        </p:spPr>
        <p:txBody>
          <a:bodyPr>
            <a:normAutofit fontScale="90000"/>
          </a:bodyPr>
          <a:lstStyle/>
          <a:p>
            <a:r>
              <a:rPr lang="es-CL" dirty="0">
                <a:solidFill>
                  <a:srgbClr val="002060"/>
                </a:solidFill>
              </a:rPr>
              <a:t>Evolución Listas de Espera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31D0B79-0FA9-06E5-2F09-22A6CF054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80D4CC-62A3-3CCD-9857-FA464BA450AA}"/>
              </a:ext>
            </a:extLst>
          </p:cNvPr>
          <p:cNvSpPr txBox="1"/>
          <p:nvPr/>
        </p:nvSpPr>
        <p:spPr>
          <a:xfrm>
            <a:off x="649420" y="842889"/>
            <a:ext cx="3230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/>
              <a:t>LE - Consulta Nueva Especialidad Médica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3C195A3-4117-7E57-EBC3-0E16831D7C41}"/>
              </a:ext>
            </a:extLst>
          </p:cNvPr>
          <p:cNvSpPr txBox="1"/>
          <p:nvPr/>
        </p:nvSpPr>
        <p:spPr>
          <a:xfrm>
            <a:off x="4702895" y="845566"/>
            <a:ext cx="3704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/>
              <a:t>LE - Consulta Nueva Especialidad Odontológica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6A4CFD8-98F8-BE14-ED11-3A5030F0F9F9}"/>
              </a:ext>
            </a:extLst>
          </p:cNvPr>
          <p:cNvSpPr txBox="1"/>
          <p:nvPr/>
        </p:nvSpPr>
        <p:spPr>
          <a:xfrm>
            <a:off x="661026" y="2812586"/>
            <a:ext cx="2545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/>
              <a:t>LE – Intervenciones Quirúrgicas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5734DF2-90DB-FBD5-B7CB-B0B1AF9328D8}"/>
              </a:ext>
            </a:extLst>
          </p:cNvPr>
          <p:cNvSpPr txBox="1"/>
          <p:nvPr/>
        </p:nvSpPr>
        <p:spPr>
          <a:xfrm>
            <a:off x="4728355" y="2822190"/>
            <a:ext cx="1673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/>
              <a:t>LE - Procedimientos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3072FB0-C4E9-DDB8-06C6-DD25D80E4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84" y="1133830"/>
            <a:ext cx="3370803" cy="16444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C50AABF-7A0F-202B-0000-4BD87E4C9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755" y="1147014"/>
            <a:ext cx="3397185" cy="160526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0CB2A96-C4CB-15AC-C04B-1670FB50C6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484" y="3113170"/>
            <a:ext cx="3378044" cy="164447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DC24500-735E-1854-72E7-5EAFE5E315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5754" y="3113170"/>
            <a:ext cx="3397185" cy="1644476"/>
          </a:xfrm>
          <a:prstGeom prst="rect">
            <a:avLst/>
          </a:prstGeom>
        </p:spPr>
      </p:pic>
      <p:sp>
        <p:nvSpPr>
          <p:cNvPr id="21" name="Flecha: hacia arriba 20">
            <a:extLst>
              <a:ext uri="{FF2B5EF4-FFF2-40B4-BE49-F238E27FC236}">
                <a16:creationId xmlns:a16="http://schemas.microsoft.com/office/drawing/2014/main" id="{48604C11-FD86-5BF5-3BBF-10C0AADB7526}"/>
              </a:ext>
            </a:extLst>
          </p:cNvPr>
          <p:cNvSpPr/>
          <p:nvPr/>
        </p:nvSpPr>
        <p:spPr>
          <a:xfrm>
            <a:off x="4104082" y="2030330"/>
            <a:ext cx="233959" cy="297873"/>
          </a:xfrm>
          <a:prstGeom prst="upArrow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3" name="Flecha: hacia arriba 22">
            <a:extLst>
              <a:ext uri="{FF2B5EF4-FFF2-40B4-BE49-F238E27FC236}">
                <a16:creationId xmlns:a16="http://schemas.microsoft.com/office/drawing/2014/main" id="{CC0FBB05-EE9B-5BA0-B34A-D447CE704298}"/>
              </a:ext>
            </a:extLst>
          </p:cNvPr>
          <p:cNvSpPr/>
          <p:nvPr/>
        </p:nvSpPr>
        <p:spPr>
          <a:xfrm>
            <a:off x="8201435" y="2030330"/>
            <a:ext cx="233959" cy="297873"/>
          </a:xfrm>
          <a:prstGeom prst="upArrow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Flecha: hacia arriba 26">
            <a:extLst>
              <a:ext uri="{FF2B5EF4-FFF2-40B4-BE49-F238E27FC236}">
                <a16:creationId xmlns:a16="http://schemas.microsoft.com/office/drawing/2014/main" id="{31758468-B8BC-940A-6385-646F7727AE87}"/>
              </a:ext>
            </a:extLst>
          </p:cNvPr>
          <p:cNvSpPr/>
          <p:nvPr/>
        </p:nvSpPr>
        <p:spPr>
          <a:xfrm rot="5400000">
            <a:off x="8253617" y="3428944"/>
            <a:ext cx="233959" cy="297873"/>
          </a:xfrm>
          <a:prstGeom prst="up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9" name="Flecha: hacia arriba 28">
            <a:extLst>
              <a:ext uri="{FF2B5EF4-FFF2-40B4-BE49-F238E27FC236}">
                <a16:creationId xmlns:a16="http://schemas.microsoft.com/office/drawing/2014/main" id="{F3774AB6-43F3-EAAC-6925-5B5DAEBFAE24}"/>
              </a:ext>
            </a:extLst>
          </p:cNvPr>
          <p:cNvSpPr/>
          <p:nvPr/>
        </p:nvSpPr>
        <p:spPr>
          <a:xfrm rot="5400000">
            <a:off x="4201975" y="3669492"/>
            <a:ext cx="233959" cy="297873"/>
          </a:xfrm>
          <a:prstGeom prst="up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403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C895C6C-5089-9FC3-A1D6-B15FF5737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695A9799-748F-F66A-F85A-3B5466D502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2 Subtítulo">
            <a:extLst>
              <a:ext uri="{FF2B5EF4-FFF2-40B4-BE49-F238E27FC236}">
                <a16:creationId xmlns:a16="http://schemas.microsoft.com/office/drawing/2014/main" id="{0E1C1698-A2B4-1BBB-40EE-E85A07D81E70}"/>
              </a:ext>
            </a:extLst>
          </p:cNvPr>
          <p:cNvSpPr txBox="1">
            <a:spLocks/>
          </p:cNvSpPr>
          <p:nvPr/>
        </p:nvSpPr>
        <p:spPr>
          <a:xfrm>
            <a:off x="1489364" y="682874"/>
            <a:ext cx="6144491" cy="64902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84400" indent="-176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1pPr>
            <a:lvl2pPr marL="525600" indent="-140400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SzPct val="80000"/>
              <a:buFont typeface="Lucida Grande"/>
              <a:buChar char="›"/>
              <a:defRPr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2pPr>
            <a:lvl3pPr marL="7848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80000"/>
              <a:buFont typeface="Lucida Grande"/>
              <a:buChar char="-"/>
              <a:defRPr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3pPr>
            <a:lvl4pPr marL="10980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60000"/>
              <a:buFont typeface="Courier New"/>
              <a:buChar char="o"/>
              <a:defRPr lang="es-ES_tradnl" sz="14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4pPr>
            <a:lvl5pPr marL="14112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70000"/>
              <a:buFont typeface="Arial"/>
              <a:buChar char="»"/>
              <a:defRPr lang="es-ES" sz="1400" kern="1200" dirty="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buNone/>
            </a:pPr>
            <a:r>
              <a:rPr lang="es-ES_tradnl" sz="2400" b="1" dirty="0">
                <a:solidFill>
                  <a:srgbClr val="002060"/>
                </a:solidFill>
              </a:rPr>
              <a:t>OBSERVACIONES EN EGRESOS DE SIGTE 2.0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B19A595-C0BA-CA14-ACBF-CEF4295C1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945369"/>
              </p:ext>
            </p:extLst>
          </p:nvPr>
        </p:nvGraphicFramePr>
        <p:xfrm>
          <a:off x="1382221" y="1168899"/>
          <a:ext cx="6536576" cy="1069446"/>
        </p:xfrm>
        <a:graphic>
          <a:graphicData uri="http://schemas.openxmlformats.org/drawingml/2006/table">
            <a:tbl>
              <a:tblPr firstRow="1" lastRow="1" lastCol="1" bandRow="1">
                <a:tableStyleId>{69012ECD-51FC-41F1-AA8D-1B2483CD663E}</a:tableStyleId>
              </a:tblPr>
              <a:tblGrid>
                <a:gridCol w="1499600">
                  <a:extLst>
                    <a:ext uri="{9D8B030D-6E8A-4147-A177-3AD203B41FA5}">
                      <a16:colId xmlns:a16="http://schemas.microsoft.com/office/drawing/2014/main" val="2351668980"/>
                    </a:ext>
                  </a:extLst>
                </a:gridCol>
                <a:gridCol w="719568">
                  <a:extLst>
                    <a:ext uri="{9D8B030D-6E8A-4147-A177-3AD203B41FA5}">
                      <a16:colId xmlns:a16="http://schemas.microsoft.com/office/drawing/2014/main" val="1192391399"/>
                    </a:ext>
                  </a:extLst>
                </a:gridCol>
                <a:gridCol w="719568">
                  <a:extLst>
                    <a:ext uri="{9D8B030D-6E8A-4147-A177-3AD203B41FA5}">
                      <a16:colId xmlns:a16="http://schemas.microsoft.com/office/drawing/2014/main" val="2456760618"/>
                    </a:ext>
                  </a:extLst>
                </a:gridCol>
                <a:gridCol w="719568">
                  <a:extLst>
                    <a:ext uri="{9D8B030D-6E8A-4147-A177-3AD203B41FA5}">
                      <a16:colId xmlns:a16="http://schemas.microsoft.com/office/drawing/2014/main" val="3359836383"/>
                    </a:ext>
                  </a:extLst>
                </a:gridCol>
                <a:gridCol w="719568">
                  <a:extLst>
                    <a:ext uri="{9D8B030D-6E8A-4147-A177-3AD203B41FA5}">
                      <a16:colId xmlns:a16="http://schemas.microsoft.com/office/drawing/2014/main" val="1102666251"/>
                    </a:ext>
                  </a:extLst>
                </a:gridCol>
                <a:gridCol w="719568">
                  <a:extLst>
                    <a:ext uri="{9D8B030D-6E8A-4147-A177-3AD203B41FA5}">
                      <a16:colId xmlns:a16="http://schemas.microsoft.com/office/drawing/2014/main" val="1784879319"/>
                    </a:ext>
                  </a:extLst>
                </a:gridCol>
                <a:gridCol w="719568">
                  <a:extLst>
                    <a:ext uri="{9D8B030D-6E8A-4147-A177-3AD203B41FA5}">
                      <a16:colId xmlns:a16="http://schemas.microsoft.com/office/drawing/2014/main" val="54192302"/>
                    </a:ext>
                  </a:extLst>
                </a:gridCol>
                <a:gridCol w="719568">
                  <a:extLst>
                    <a:ext uri="{9D8B030D-6E8A-4147-A177-3AD203B41FA5}">
                      <a16:colId xmlns:a16="http://schemas.microsoft.com/office/drawing/2014/main" val="2368911215"/>
                    </a:ext>
                  </a:extLst>
                </a:gridCol>
              </a:tblGrid>
              <a:tr h="178241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 dirty="0">
                          <a:effectLst/>
                        </a:rPr>
                        <a:t> Tipo Lista de Espera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N° Casos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328213"/>
                  </a:ext>
                </a:extLst>
              </a:tr>
              <a:tr h="17824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LE CNE Médica</a:t>
                      </a:r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944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CL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55871"/>
                  </a:ext>
                </a:extLst>
              </a:tr>
              <a:tr h="17824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CNE Odontológica</a:t>
                      </a:r>
                    </a:p>
                  </a:txBody>
                  <a:tcPr marL="41944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777805"/>
                  </a:ext>
                </a:extLst>
              </a:tr>
              <a:tr h="17824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Intervención Quirúrgica</a:t>
                      </a:r>
                    </a:p>
                  </a:txBody>
                  <a:tcPr marL="41944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  <a:endParaRPr lang="es-CL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540841"/>
                  </a:ext>
                </a:extLst>
              </a:tr>
              <a:tr h="17824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Procedimientos</a:t>
                      </a:r>
                    </a:p>
                  </a:txBody>
                  <a:tcPr marL="41944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CL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CL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610235"/>
                  </a:ext>
                </a:extLst>
              </a:tr>
              <a:tr h="17824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944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  <a:endParaRPr lang="es-CL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542039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FC02DA95-117D-C0A7-DFDC-47B3566D1267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192667C-AA1E-D95D-23DA-2BAD07E5BEF3}"/>
              </a:ext>
            </a:extLst>
          </p:cNvPr>
          <p:cNvSpPr txBox="1"/>
          <p:nvPr/>
        </p:nvSpPr>
        <p:spPr>
          <a:xfrm>
            <a:off x="1352236" y="4314273"/>
            <a:ext cx="3889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>
                <a:solidFill>
                  <a:srgbClr val="00B050"/>
                </a:solidFill>
              </a:rPr>
              <a:t>Existe una disminución importante de los errores de SIGTE</a:t>
            </a:r>
            <a:endParaRPr lang="es-CL" sz="1100" dirty="0">
              <a:solidFill>
                <a:srgbClr val="00B05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BF6C56A-2654-5410-10C3-D4171BA0D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368" y="2500802"/>
            <a:ext cx="5424872" cy="1600143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1AA881BE-C423-F1D2-1936-0BA2E5AB0562}"/>
              </a:ext>
            </a:extLst>
          </p:cNvPr>
          <p:cNvSpPr/>
          <p:nvPr/>
        </p:nvSpPr>
        <p:spPr>
          <a:xfrm>
            <a:off x="4689764" y="2806326"/>
            <a:ext cx="1745671" cy="17505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30798C5F-A60B-B636-AFF7-5FF939A19BF5}"/>
              </a:ext>
            </a:extLst>
          </p:cNvPr>
          <p:cNvCxnSpPr/>
          <p:nvPr/>
        </p:nvCxnSpPr>
        <p:spPr>
          <a:xfrm>
            <a:off x="1808018" y="3505200"/>
            <a:ext cx="396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A236C0D0-DB2F-4F00-F6C0-ADB150D35566}"/>
              </a:ext>
            </a:extLst>
          </p:cNvPr>
          <p:cNvCxnSpPr/>
          <p:nvPr/>
        </p:nvCxnSpPr>
        <p:spPr>
          <a:xfrm>
            <a:off x="1808020" y="3165766"/>
            <a:ext cx="432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161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A41AA71-AD50-DA7D-8CF1-BA37555B6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D6AA52B9-3631-0ED9-335E-F0F75E5EA17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B5642DE-4960-6E35-EE14-5575F535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45362"/>
            <a:ext cx="6442263" cy="408170"/>
          </a:xfrm>
        </p:spPr>
        <p:txBody>
          <a:bodyPr>
            <a:no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Observaciones SIGTE 2.0</a:t>
            </a:r>
            <a:endParaRPr lang="es-CL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6375CA9-D001-C527-800C-9444A0530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462331"/>
              </p:ext>
            </p:extLst>
          </p:nvPr>
        </p:nvGraphicFramePr>
        <p:xfrm>
          <a:off x="228600" y="973138"/>
          <a:ext cx="8631379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45086">
                  <a:extLst>
                    <a:ext uri="{9D8B030D-6E8A-4147-A177-3AD203B41FA5}">
                      <a16:colId xmlns:a16="http://schemas.microsoft.com/office/drawing/2014/main" val="1792990955"/>
                    </a:ext>
                  </a:extLst>
                </a:gridCol>
                <a:gridCol w="323865">
                  <a:extLst>
                    <a:ext uri="{9D8B030D-6E8A-4147-A177-3AD203B41FA5}">
                      <a16:colId xmlns:a16="http://schemas.microsoft.com/office/drawing/2014/main" val="1013359599"/>
                    </a:ext>
                  </a:extLst>
                </a:gridCol>
                <a:gridCol w="293738">
                  <a:extLst>
                    <a:ext uri="{9D8B030D-6E8A-4147-A177-3AD203B41FA5}">
                      <a16:colId xmlns:a16="http://schemas.microsoft.com/office/drawing/2014/main" val="3834180528"/>
                    </a:ext>
                  </a:extLst>
                </a:gridCol>
                <a:gridCol w="293738">
                  <a:extLst>
                    <a:ext uri="{9D8B030D-6E8A-4147-A177-3AD203B41FA5}">
                      <a16:colId xmlns:a16="http://schemas.microsoft.com/office/drawing/2014/main" val="3244470143"/>
                    </a:ext>
                  </a:extLst>
                </a:gridCol>
                <a:gridCol w="293738">
                  <a:extLst>
                    <a:ext uri="{9D8B030D-6E8A-4147-A177-3AD203B41FA5}">
                      <a16:colId xmlns:a16="http://schemas.microsoft.com/office/drawing/2014/main" val="985264016"/>
                    </a:ext>
                  </a:extLst>
                </a:gridCol>
                <a:gridCol w="293738">
                  <a:extLst>
                    <a:ext uri="{9D8B030D-6E8A-4147-A177-3AD203B41FA5}">
                      <a16:colId xmlns:a16="http://schemas.microsoft.com/office/drawing/2014/main" val="4155884068"/>
                    </a:ext>
                  </a:extLst>
                </a:gridCol>
                <a:gridCol w="293738">
                  <a:extLst>
                    <a:ext uri="{9D8B030D-6E8A-4147-A177-3AD203B41FA5}">
                      <a16:colId xmlns:a16="http://schemas.microsoft.com/office/drawing/2014/main" val="866680536"/>
                    </a:ext>
                  </a:extLst>
                </a:gridCol>
                <a:gridCol w="293738">
                  <a:extLst>
                    <a:ext uri="{9D8B030D-6E8A-4147-A177-3AD203B41FA5}">
                      <a16:colId xmlns:a16="http://schemas.microsoft.com/office/drawing/2014/main" val="1463955024"/>
                    </a:ext>
                  </a:extLst>
                </a:gridCol>
              </a:tblGrid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Detalle de Errores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34728714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prestamin_salida</a:t>
                      </a: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no encontrado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5131749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[ERROR,REINTENTAR] Agotados los reintentos por </a:t>
                      </a:r>
                      <a:r>
                        <a:rPr lang="es-CL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timeout</a:t>
                      </a: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/error de red api Persona, {'error': '', 'status': None}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12562787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Formato inválido para </a:t>
                      </a:r>
                      <a:r>
                        <a:rPr lang="es-CL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prestamin_salida</a:t>
                      </a: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64107266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prestamin_salida no vigente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67240584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Causal de salida no válido para el tipo de prestación, Advertencia - Datos inconsistentes con registro civil: Primer Apellido,..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3019347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PLANO - PRESTA_MIN: 11-03-066 - Debe incluir plano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82432756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Causal de salida no válido para el tipo de prestación, Advertencia - Datos inconsistentes con registro civil: Nombres, ….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6025900"/>
                  </a:ext>
                </a:extLst>
              </a:tr>
              <a:tr h="956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edad no está en el rango permitido para la especialidad, La edad no está en el rango permitido para la especialidad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31259499"/>
                  </a:ext>
                </a:extLst>
              </a:tr>
              <a:tr h="1052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</a:t>
                      </a:r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dv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profesional resolutor no corresponde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36289986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prestamin_salida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no encontrado, Advertencia - Datos inconsistentes con registro civil: Nombres, Primer Apellido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3855721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Causal de salida no válido para el tipo de prestación, Advertencia - Datos inconsistentes con registro civil: Nombres, ….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57486775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PLANO - PRESTA_MIN: 12-02-064 - Debe incluir plano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35303862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[ERROR,REINTENTAR] Timeout al obtener token, {'error': '', 'status': None}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59781392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Error al validar Persona, Volver a intentar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55619217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</a:t>
                      </a:r>
                      <a:r>
                        <a:rPr lang="es-C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dv</a:t>
                      </a: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profesional resolutor no corresponde, Advertencia - Datos inconsistentes con registro civil: Segundo Apellido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193537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de salida no puede ser mayor a la fecha actual</a:t>
                      </a:r>
                    </a:p>
                  </a:txBody>
                  <a:tcPr marL="85725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77115934"/>
                  </a:ext>
                </a:extLst>
              </a:tr>
              <a:tr h="11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8942339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E6E01B48-9B7C-0561-2D0F-D8BF019113D4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22-05-2026</a:t>
            </a:r>
            <a:endParaRPr lang="es-CL" sz="900" dirty="0"/>
          </a:p>
        </p:txBody>
      </p:sp>
    </p:spTree>
    <p:extLst>
      <p:ext uri="{BB962C8B-B14F-4D97-AF65-F5344CB8AC3E}">
        <p14:creationId xmlns:p14="http://schemas.microsoft.com/office/powerpoint/2010/main" val="4017779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D3E7CE2B-FF68-A98A-BD56-CFD12F37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D7EFC76D-C34A-E9A2-AC0D-2254E8B0E11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A184070-9338-A2CF-DA25-4277EEDA4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19</a:t>
            </a:fld>
            <a:endParaRPr lang="es-ES"/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C31781E1-0870-EEFF-BF3E-A1626407BD96}"/>
              </a:ext>
            </a:extLst>
          </p:cNvPr>
          <p:cNvSpPr txBox="1">
            <a:spLocks/>
          </p:cNvSpPr>
          <p:nvPr/>
        </p:nvSpPr>
        <p:spPr>
          <a:xfrm>
            <a:off x="2060721" y="1881291"/>
            <a:ext cx="5022558" cy="649029"/>
          </a:xfrm>
          <a:prstGeom prst="rect">
            <a:avLst/>
          </a:prstGeom>
        </p:spPr>
        <p:txBody>
          <a:bodyPr>
            <a:normAutofit/>
          </a:bodyPr>
          <a:lstStyle>
            <a:lvl1pPr marL="284400" indent="-176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1pPr>
            <a:lvl2pPr marL="525600" indent="-140400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SzPct val="80000"/>
              <a:buFont typeface="Lucida Grande"/>
              <a:buChar char="›"/>
              <a:defRPr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2pPr>
            <a:lvl3pPr marL="7848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80000"/>
              <a:buFont typeface="Lucida Grande"/>
              <a:buChar char="-"/>
              <a:defRPr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3pPr>
            <a:lvl4pPr marL="10980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60000"/>
              <a:buFont typeface="Courier New"/>
              <a:buChar char="o"/>
              <a:defRPr lang="es-ES_tradnl" sz="14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4pPr>
            <a:lvl5pPr marL="14112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70000"/>
              <a:buFont typeface="Arial"/>
              <a:buChar char="»"/>
              <a:defRPr lang="es-ES" sz="1400" kern="1200" dirty="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buNone/>
            </a:pPr>
            <a:r>
              <a:rPr lang="es-ES_tradnl" sz="2400" b="1" dirty="0">
                <a:solidFill>
                  <a:srgbClr val="0070C0"/>
                </a:solidFill>
              </a:rPr>
              <a:t>SIGTE 2.0</a:t>
            </a:r>
          </a:p>
        </p:txBody>
      </p:sp>
    </p:spTree>
    <p:extLst>
      <p:ext uri="{BB962C8B-B14F-4D97-AF65-F5344CB8AC3E}">
        <p14:creationId xmlns:p14="http://schemas.microsoft.com/office/powerpoint/2010/main" val="142901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A56368C1-B313-0B2D-9DD7-F2880C958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2CFD6F64-F9F1-4657-2645-3EA6F39C9FA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8F85165-491C-3B3E-1ADA-6C7547F585EF}"/>
              </a:ext>
            </a:extLst>
          </p:cNvPr>
          <p:cNvSpPr txBox="1"/>
          <p:nvPr/>
        </p:nvSpPr>
        <p:spPr>
          <a:xfrm>
            <a:off x="306518" y="4884167"/>
            <a:ext cx="23583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SIGTE, corte 25-06-2026</a:t>
            </a:r>
            <a:endParaRPr lang="es-CL" sz="9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E5C26C-54BE-BCB7-5F6D-36A85A87B0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175"/>
          <a:stretch>
            <a:fillRect/>
          </a:stretch>
        </p:blipFill>
        <p:spPr>
          <a:xfrm>
            <a:off x="284019" y="477984"/>
            <a:ext cx="8659091" cy="421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84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400D9295-7D4E-076C-13E6-D26798E9E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7AB8A3CC-F434-3D4A-8C6A-70C56BBCB3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DB6B80-4DEA-2160-AE2D-E0548F08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55059F7-F34E-7C70-AE13-19759110A057}"/>
              </a:ext>
            </a:extLst>
          </p:cNvPr>
          <p:cNvSpPr txBox="1"/>
          <p:nvPr/>
        </p:nvSpPr>
        <p:spPr>
          <a:xfrm>
            <a:off x="660162" y="489291"/>
            <a:ext cx="80832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Recordar que hemos habilitado en la pág. web las bases de datos con la LE casos cerrados y LE casos Pendientes, en el siguiente Link.</a:t>
            </a:r>
          </a:p>
          <a:p>
            <a:pPr>
              <a:buNone/>
            </a:pPr>
            <a:r>
              <a:rPr lang="es-CL" sz="1800" i="1" u="sng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https://estadisticas.ssosorno.cl/lista_espera/le_sso.php</a:t>
            </a:r>
            <a:endParaRPr lang="es-CL" sz="1800" i="1" u="sng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BE23395-F21D-B0D4-A002-437540A388B2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7434D9-2AA2-3EBF-1D21-9E4D99447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344" y="1614055"/>
            <a:ext cx="7581453" cy="241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33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1BDD1DBF-7C01-C8AA-0E04-A7BCCB477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AC8BAF23-C862-8B9A-E1F0-C96FB7A73C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4A822E-5610-587D-687C-23CC281B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21</a:t>
            </a:fld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EE5B083-CFD2-3FE8-5FB2-C26F0AE204FA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EA0BC7E-550E-14A6-1292-34395BF6C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" y="604155"/>
            <a:ext cx="7647709" cy="370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15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Subtítulo">
            <a:extLst>
              <a:ext uri="{FF2B5EF4-FFF2-40B4-BE49-F238E27FC236}">
                <a16:creationId xmlns:a16="http://schemas.microsoft.com/office/drawing/2014/main" id="{D7C32885-0A85-89A3-B47C-D46201F2DD86}"/>
              </a:ext>
            </a:extLst>
          </p:cNvPr>
          <p:cNvSpPr txBox="1">
            <a:spLocks/>
          </p:cNvSpPr>
          <p:nvPr/>
        </p:nvSpPr>
        <p:spPr>
          <a:xfrm>
            <a:off x="1984521" y="122553"/>
            <a:ext cx="5022558" cy="39699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84400" indent="-176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1pPr>
            <a:lvl2pPr marL="525600" indent="-140400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SzPct val="80000"/>
              <a:buFont typeface="Lucida Grande"/>
              <a:buChar char="›"/>
              <a:defRPr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2pPr>
            <a:lvl3pPr marL="7848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80000"/>
              <a:buFont typeface="Lucida Grande"/>
              <a:buChar char="-"/>
              <a:defRPr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3pPr>
            <a:lvl4pPr marL="10980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60000"/>
              <a:buFont typeface="Courier New"/>
              <a:buChar char="o"/>
              <a:defRPr lang="es-ES_tradnl" sz="14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4pPr>
            <a:lvl5pPr marL="1411200" indent="-1584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SzPct val="70000"/>
              <a:buFont typeface="Arial"/>
              <a:buChar char="»"/>
              <a:defRPr lang="es-ES" sz="1400" kern="1200" dirty="0">
                <a:solidFill>
                  <a:schemeClr val="tx1">
                    <a:lumMod val="90000"/>
                    <a:lumOff val="10000"/>
                  </a:schemeClr>
                </a:solidFill>
                <a:latin typeface="Cambria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buNone/>
            </a:pPr>
            <a:r>
              <a:rPr lang="es-ES_tradnl" sz="2400" b="1" dirty="0">
                <a:solidFill>
                  <a:srgbClr val="0070C0"/>
                </a:solidFill>
              </a:rPr>
              <a:t>INGRESOS y EGRESOS en SIGTE 2.0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3CAE9F6-56F0-6EE1-25D8-CA89EC158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491838"/>
            <a:ext cx="8070273" cy="446403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2A59B83-6030-1F99-AF28-939E5DC729EA}"/>
              </a:ext>
            </a:extLst>
          </p:cNvPr>
          <p:cNvSpPr/>
          <p:nvPr/>
        </p:nvSpPr>
        <p:spPr>
          <a:xfrm>
            <a:off x="7371425" y="1101436"/>
            <a:ext cx="1114484" cy="97375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FCFC474-22DF-2A88-E077-062B77E21E6D}"/>
              </a:ext>
            </a:extLst>
          </p:cNvPr>
          <p:cNvSpPr/>
          <p:nvPr/>
        </p:nvSpPr>
        <p:spPr>
          <a:xfrm>
            <a:off x="7751618" y="3009424"/>
            <a:ext cx="734291" cy="124759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6D9EB34-DC98-1FCC-5B9F-5E5C9CE1AEB5}"/>
              </a:ext>
            </a:extLst>
          </p:cNvPr>
          <p:cNvSpPr/>
          <p:nvPr/>
        </p:nvSpPr>
        <p:spPr>
          <a:xfrm>
            <a:off x="7336788" y="4813112"/>
            <a:ext cx="1149121" cy="115466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6B65B3E-1E24-474F-4451-4D31D08489B1}"/>
              </a:ext>
            </a:extLst>
          </p:cNvPr>
          <p:cNvSpPr/>
          <p:nvPr/>
        </p:nvSpPr>
        <p:spPr>
          <a:xfrm>
            <a:off x="7751618" y="2245203"/>
            <a:ext cx="734291" cy="124760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4B6DFDE-989B-4F4D-0294-90093BC3688A}"/>
              </a:ext>
            </a:extLst>
          </p:cNvPr>
          <p:cNvSpPr/>
          <p:nvPr/>
        </p:nvSpPr>
        <p:spPr>
          <a:xfrm>
            <a:off x="8118764" y="1988254"/>
            <a:ext cx="367145" cy="124760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F2C2CF4-DC3D-8210-293A-7C8301EF55C8}"/>
              </a:ext>
            </a:extLst>
          </p:cNvPr>
          <p:cNvSpPr/>
          <p:nvPr/>
        </p:nvSpPr>
        <p:spPr>
          <a:xfrm>
            <a:off x="6616355" y="4291252"/>
            <a:ext cx="1869554" cy="124758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F79014B-36E2-0DBA-9E34-97329DC7BF79}"/>
              </a:ext>
            </a:extLst>
          </p:cNvPr>
          <p:cNvSpPr/>
          <p:nvPr/>
        </p:nvSpPr>
        <p:spPr>
          <a:xfrm>
            <a:off x="6976571" y="3526783"/>
            <a:ext cx="1509338" cy="124758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B0EAC80-36BF-56CC-69BC-A96888700A4D}"/>
              </a:ext>
            </a:extLst>
          </p:cNvPr>
          <p:cNvSpPr/>
          <p:nvPr/>
        </p:nvSpPr>
        <p:spPr>
          <a:xfrm>
            <a:off x="7744691" y="3901140"/>
            <a:ext cx="734291" cy="131937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E610D50-DB1E-C91C-F80F-CFC0D5A5E42D}"/>
              </a:ext>
            </a:extLst>
          </p:cNvPr>
          <p:cNvSpPr/>
          <p:nvPr/>
        </p:nvSpPr>
        <p:spPr>
          <a:xfrm>
            <a:off x="7751618" y="4438515"/>
            <a:ext cx="734291" cy="124758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03A129D-35E9-8C4F-6D1D-5BEF06EDE50B}"/>
              </a:ext>
            </a:extLst>
          </p:cNvPr>
          <p:cNvSpPr/>
          <p:nvPr/>
        </p:nvSpPr>
        <p:spPr>
          <a:xfrm>
            <a:off x="7765473" y="4651662"/>
            <a:ext cx="353292" cy="136839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</p:spTree>
    <p:extLst>
      <p:ext uri="{BB962C8B-B14F-4D97-AF65-F5344CB8AC3E}">
        <p14:creationId xmlns:p14="http://schemas.microsoft.com/office/powerpoint/2010/main" val="1776710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4D47301F-80AE-2CD3-D74F-9C14D7D83CC8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17A684F-E40F-9AE6-5DE0-4D10246FE529}"/>
              </a:ext>
            </a:extLst>
          </p:cNvPr>
          <p:cNvSpPr txBox="1"/>
          <p:nvPr/>
        </p:nvSpPr>
        <p:spPr>
          <a:xfrm>
            <a:off x="960274" y="4345950"/>
            <a:ext cx="72667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>
                <a:solidFill>
                  <a:srgbClr val="00B050"/>
                </a:solidFill>
              </a:rPr>
              <a:t>Recordar que el ingreso y egreso a SIGTE </a:t>
            </a:r>
            <a:r>
              <a:rPr lang="es-MX" sz="1200" b="1" u="sng" dirty="0">
                <a:solidFill>
                  <a:srgbClr val="00B050"/>
                </a:solidFill>
              </a:rPr>
              <a:t>debe</a:t>
            </a:r>
            <a:r>
              <a:rPr lang="es-MX" sz="1200" b="1" dirty="0">
                <a:solidFill>
                  <a:srgbClr val="00B050"/>
                </a:solidFill>
              </a:rPr>
              <a:t> ser antes de 10 días según Norma Técnica de LE</a:t>
            </a:r>
            <a:endParaRPr lang="es-CL" sz="1200" b="1" dirty="0">
              <a:solidFill>
                <a:srgbClr val="00B05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40CDAA6-06B5-E081-F3D0-9C8A072B0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36" y="695823"/>
            <a:ext cx="8183726" cy="393436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2F57C50-62C3-1D1A-639D-A115291ECD5E}"/>
              </a:ext>
            </a:extLst>
          </p:cNvPr>
          <p:cNvSpPr/>
          <p:nvPr/>
        </p:nvSpPr>
        <p:spPr>
          <a:xfrm>
            <a:off x="2730153" y="4217795"/>
            <a:ext cx="816611" cy="256309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DCC86AD-C784-7FB9-88E6-C6EF6D4D0477}"/>
              </a:ext>
            </a:extLst>
          </p:cNvPr>
          <p:cNvSpPr/>
          <p:nvPr/>
        </p:nvSpPr>
        <p:spPr>
          <a:xfrm>
            <a:off x="8239549" y="3818062"/>
            <a:ext cx="395763" cy="124691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108C738-5D8E-E3CA-46E2-02C5E8A49CA2}"/>
              </a:ext>
            </a:extLst>
          </p:cNvPr>
          <p:cNvSpPr/>
          <p:nvPr/>
        </p:nvSpPr>
        <p:spPr>
          <a:xfrm>
            <a:off x="8239549" y="1358881"/>
            <a:ext cx="408305" cy="124691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77B9B60-02C2-A050-FBBA-1C002703C058}"/>
              </a:ext>
            </a:extLst>
          </p:cNvPr>
          <p:cNvSpPr/>
          <p:nvPr/>
        </p:nvSpPr>
        <p:spPr>
          <a:xfrm>
            <a:off x="7484476" y="1885354"/>
            <a:ext cx="1150836" cy="124691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70DA2E6-B4F3-CAA6-9975-37738BFBED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5263"/>
          <a:stretch>
            <a:fillRect/>
          </a:stretch>
        </p:blipFill>
        <p:spPr>
          <a:xfrm>
            <a:off x="491837" y="454660"/>
            <a:ext cx="8183726" cy="21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64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4CD887D9-0807-15AC-0384-EAF42F3D2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65858907-0C9C-099A-B7D4-E00E00B17BF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80763A-48E2-B8DD-4230-17B114D47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3" name="Google Shape;118;p27">
            <a:extLst>
              <a:ext uri="{FF2B5EF4-FFF2-40B4-BE49-F238E27FC236}">
                <a16:creationId xmlns:a16="http://schemas.microsoft.com/office/drawing/2014/main" id="{261A243B-6245-2EB7-B769-B7C493748208}"/>
              </a:ext>
            </a:extLst>
          </p:cNvPr>
          <p:cNvSpPr txBox="1"/>
          <p:nvPr/>
        </p:nvSpPr>
        <p:spPr>
          <a:xfrm>
            <a:off x="628650" y="486986"/>
            <a:ext cx="7886700" cy="708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Gestión de lista de espera</a:t>
            </a:r>
          </a:p>
        </p:txBody>
      </p:sp>
      <p:sp>
        <p:nvSpPr>
          <p:cNvPr id="7" name="Google Shape;118;p27">
            <a:extLst>
              <a:ext uri="{FF2B5EF4-FFF2-40B4-BE49-F238E27FC236}">
                <a16:creationId xmlns:a16="http://schemas.microsoft.com/office/drawing/2014/main" id="{C1EC6DB8-E7F2-A18E-8540-7B6C3E462E1E}"/>
              </a:ext>
            </a:extLst>
          </p:cNvPr>
          <p:cNvSpPr txBox="1"/>
          <p:nvPr/>
        </p:nvSpPr>
        <p:spPr>
          <a:xfrm>
            <a:off x="628650" y="1195115"/>
            <a:ext cx="7886700" cy="394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Priorización de lista de espera ORD 536/2025 SRA</a:t>
            </a:r>
          </a:p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2. Grupos de especial protección, de acuerdo con las obligaciones jurídicamente vinculantes y los compromisos asumidos por el Estado de Chile en materia de Derechos Humanos y Salud.</a:t>
            </a:r>
          </a:p>
        </p:txBody>
      </p:sp>
    </p:spTree>
    <p:extLst>
      <p:ext uri="{BB962C8B-B14F-4D97-AF65-F5344CB8AC3E}">
        <p14:creationId xmlns:p14="http://schemas.microsoft.com/office/powerpoint/2010/main" val="4219987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1A9A3515-596E-B1B7-7B79-CC8FEBAAF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6367BEC4-9452-A8B5-CE75-C0BC384F05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6AE01A9-222A-1EF9-5222-C3B1E5B6A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25</a:t>
            </a:fld>
            <a:endParaRPr lang="es-ES"/>
          </a:p>
        </p:txBody>
      </p:sp>
      <p:sp>
        <p:nvSpPr>
          <p:cNvPr id="3" name="Google Shape;118;p27">
            <a:extLst>
              <a:ext uri="{FF2B5EF4-FFF2-40B4-BE49-F238E27FC236}">
                <a16:creationId xmlns:a16="http://schemas.microsoft.com/office/drawing/2014/main" id="{6E716872-960E-D5E2-A134-B56693BD408B}"/>
              </a:ext>
            </a:extLst>
          </p:cNvPr>
          <p:cNvSpPr txBox="1"/>
          <p:nvPr/>
        </p:nvSpPr>
        <p:spPr>
          <a:xfrm>
            <a:off x="628650" y="48698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Gestión de lista de espera</a:t>
            </a:r>
          </a:p>
        </p:txBody>
      </p:sp>
      <p:sp>
        <p:nvSpPr>
          <p:cNvPr id="7" name="Google Shape;118;p27">
            <a:extLst>
              <a:ext uri="{FF2B5EF4-FFF2-40B4-BE49-F238E27FC236}">
                <a16:creationId xmlns:a16="http://schemas.microsoft.com/office/drawing/2014/main" id="{A3E492A8-47F0-0E46-38CC-02AC1D122C5B}"/>
              </a:ext>
            </a:extLst>
          </p:cNvPr>
          <p:cNvSpPr txBox="1"/>
          <p:nvPr/>
        </p:nvSpPr>
        <p:spPr>
          <a:xfrm>
            <a:off x="628650" y="1021460"/>
            <a:ext cx="7886700" cy="3478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TEI APS-APS</a:t>
            </a:r>
          </a:p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Expansión a interconsultas entre APS origen y APS destino. Quita el hito </a:t>
            </a:r>
            <a:r>
              <a:rPr lang="es-ES_tradnl" sz="2400" b="1" dirty="0" err="1">
                <a:solidFill>
                  <a:srgbClr val="002060"/>
                </a:solidFill>
              </a:rPr>
              <a:t>priorizador</a:t>
            </a:r>
            <a:r>
              <a:rPr lang="es-ES_tradnl" sz="24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3305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2878E56D-2D83-5026-5A26-E1B51617A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2602024B-0F1B-0FDD-0F84-766CD83A11B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F70784-B3BE-ED55-0BF1-3B95D861A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26</a:t>
            </a:fld>
            <a:endParaRPr lang="es-ES"/>
          </a:p>
        </p:txBody>
      </p:sp>
      <p:sp>
        <p:nvSpPr>
          <p:cNvPr id="3" name="Google Shape;118;p27">
            <a:extLst>
              <a:ext uri="{FF2B5EF4-FFF2-40B4-BE49-F238E27FC236}">
                <a16:creationId xmlns:a16="http://schemas.microsoft.com/office/drawing/2014/main" id="{1343C0A7-0AD5-5B12-7E73-03AC0907972B}"/>
              </a:ext>
            </a:extLst>
          </p:cNvPr>
          <p:cNvSpPr txBox="1"/>
          <p:nvPr/>
        </p:nvSpPr>
        <p:spPr>
          <a:xfrm>
            <a:off x="628650" y="422729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Gestión de lista de espera</a:t>
            </a:r>
          </a:p>
        </p:txBody>
      </p:sp>
      <p:sp>
        <p:nvSpPr>
          <p:cNvPr id="7" name="Google Shape;118;p27">
            <a:extLst>
              <a:ext uri="{FF2B5EF4-FFF2-40B4-BE49-F238E27FC236}">
                <a16:creationId xmlns:a16="http://schemas.microsoft.com/office/drawing/2014/main" id="{7CD5456D-D980-7396-83FC-14717D924714}"/>
              </a:ext>
            </a:extLst>
          </p:cNvPr>
          <p:cNvSpPr txBox="1"/>
          <p:nvPr/>
        </p:nvSpPr>
        <p:spPr>
          <a:xfrm>
            <a:off x="628650" y="624886"/>
            <a:ext cx="7886700" cy="3478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COMGES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8F95C98-F01A-ADF2-BEC2-B99B73AA8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778101"/>
              </p:ext>
            </p:extLst>
          </p:nvPr>
        </p:nvGraphicFramePr>
        <p:xfrm>
          <a:off x="191445" y="1040075"/>
          <a:ext cx="8807027" cy="34399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6913">
                  <a:extLst>
                    <a:ext uri="{9D8B030D-6E8A-4147-A177-3AD203B41FA5}">
                      <a16:colId xmlns:a16="http://schemas.microsoft.com/office/drawing/2014/main" val="1686542955"/>
                    </a:ext>
                  </a:extLst>
                </a:gridCol>
                <a:gridCol w="548856">
                  <a:extLst>
                    <a:ext uri="{9D8B030D-6E8A-4147-A177-3AD203B41FA5}">
                      <a16:colId xmlns:a16="http://schemas.microsoft.com/office/drawing/2014/main" val="3108548451"/>
                    </a:ext>
                  </a:extLst>
                </a:gridCol>
                <a:gridCol w="1001662">
                  <a:extLst>
                    <a:ext uri="{9D8B030D-6E8A-4147-A177-3AD203B41FA5}">
                      <a16:colId xmlns:a16="http://schemas.microsoft.com/office/drawing/2014/main" val="487414044"/>
                    </a:ext>
                  </a:extLst>
                </a:gridCol>
                <a:gridCol w="1059978">
                  <a:extLst>
                    <a:ext uri="{9D8B030D-6E8A-4147-A177-3AD203B41FA5}">
                      <a16:colId xmlns:a16="http://schemas.microsoft.com/office/drawing/2014/main" val="1043340362"/>
                    </a:ext>
                  </a:extLst>
                </a:gridCol>
                <a:gridCol w="1224634">
                  <a:extLst>
                    <a:ext uri="{9D8B030D-6E8A-4147-A177-3AD203B41FA5}">
                      <a16:colId xmlns:a16="http://schemas.microsoft.com/office/drawing/2014/main" val="3565636245"/>
                    </a:ext>
                  </a:extLst>
                </a:gridCol>
                <a:gridCol w="1399582">
                  <a:extLst>
                    <a:ext uri="{9D8B030D-6E8A-4147-A177-3AD203B41FA5}">
                      <a16:colId xmlns:a16="http://schemas.microsoft.com/office/drawing/2014/main" val="3366529619"/>
                    </a:ext>
                  </a:extLst>
                </a:gridCol>
                <a:gridCol w="1605402">
                  <a:extLst>
                    <a:ext uri="{9D8B030D-6E8A-4147-A177-3AD203B41FA5}">
                      <a16:colId xmlns:a16="http://schemas.microsoft.com/office/drawing/2014/main" val="576974900"/>
                    </a:ext>
                  </a:extLst>
                </a:gridCol>
              </a:tblGrid>
              <a:tr h="7262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LB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Pendientes al 18-06-2026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Pendientes al 25-06-2026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% de pendientes respecto a LB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Variación respecto a 18-06-2026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Variación porcentual respecto a 18-06-2026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8094828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CNE médicas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5.756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2.020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1.929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34%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-91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-1,58%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8481671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CNE odontológicas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1.949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640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610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31%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-30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-1,54%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4857296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CNE ortodoncia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249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159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156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63%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-3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-1,20%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0167047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IQ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2.550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1.804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1.804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71%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0,00%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7727036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>
                          <a:effectLst/>
                        </a:rPr>
                        <a:t>IQ menor APS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581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147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147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25%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9436204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CNE médicas APS*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2.676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803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790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30%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-13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-0,49%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0029227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Ex- SENAME Residencial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27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10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37%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594360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Ex- SENAME Ambulatorio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501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159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158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32%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-1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6901697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PRAIS CNE médicas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392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73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72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18%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-1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-0,26%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5565137"/>
                  </a:ext>
                </a:extLst>
              </a:tr>
              <a:tr h="25162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PRAIS CNE odontológicas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145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11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8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6%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-3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-2%</a:t>
                      </a:r>
                      <a:endParaRPr lang="es-CL" sz="1200" b="1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4714158"/>
                  </a:ext>
                </a:extLst>
              </a:tr>
              <a:tr h="2462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b="1" u="none" strike="noStrike" dirty="0">
                          <a:effectLst/>
                        </a:rPr>
                        <a:t>PRAIS IQ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171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123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123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72%</a:t>
                      </a:r>
                      <a:endParaRPr lang="es-CL" sz="1200" b="0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>
                          <a:effectLst/>
                        </a:rPr>
                        <a:t>0</a:t>
                      </a:r>
                      <a:endParaRPr lang="es-CL" sz="1200" b="0" i="0" u="none" strike="noStrike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</a:rPr>
                        <a:t>0%</a:t>
                      </a:r>
                      <a:endParaRPr lang="es-CL" sz="1200" b="1" i="0" u="none" strike="noStrike" dirty="0">
                        <a:solidFill>
                          <a:srgbClr val="3B204D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0928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812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3A2E3734-F266-6377-D691-1B7A2F3FA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DE1EF63C-9F2C-C998-A9D6-FB1635B1387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F712E2-32F3-DB5D-AE67-29350CD37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27</a:t>
            </a:fld>
            <a:endParaRPr lang="es-ES"/>
          </a:p>
        </p:txBody>
      </p:sp>
      <p:sp>
        <p:nvSpPr>
          <p:cNvPr id="3" name="Google Shape;118;p27">
            <a:extLst>
              <a:ext uri="{FF2B5EF4-FFF2-40B4-BE49-F238E27FC236}">
                <a16:creationId xmlns:a16="http://schemas.microsoft.com/office/drawing/2014/main" id="{79DDBEAB-74B5-CECB-BB6C-23FAA04F6CE0}"/>
              </a:ext>
            </a:extLst>
          </p:cNvPr>
          <p:cNvSpPr txBox="1"/>
          <p:nvPr/>
        </p:nvSpPr>
        <p:spPr>
          <a:xfrm>
            <a:off x="628650" y="48698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Gestión de lista de espera</a:t>
            </a:r>
          </a:p>
        </p:txBody>
      </p:sp>
      <p:sp>
        <p:nvSpPr>
          <p:cNvPr id="7" name="Google Shape;118;p27">
            <a:extLst>
              <a:ext uri="{FF2B5EF4-FFF2-40B4-BE49-F238E27FC236}">
                <a16:creationId xmlns:a16="http://schemas.microsoft.com/office/drawing/2014/main" id="{D9E83459-3BE1-D204-A00C-BE91E84AB53D}"/>
              </a:ext>
            </a:extLst>
          </p:cNvPr>
          <p:cNvSpPr txBox="1"/>
          <p:nvPr/>
        </p:nvSpPr>
        <p:spPr>
          <a:xfrm>
            <a:off x="628650" y="776780"/>
            <a:ext cx="7886700" cy="3482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Equipo móvil FLE- UC </a:t>
            </a:r>
            <a:r>
              <a:rPr lang="es-ES_tradnl" sz="2400" b="1" dirty="0" err="1">
                <a:solidFill>
                  <a:srgbClr val="002060"/>
                </a:solidFill>
              </a:rPr>
              <a:t>Christus</a:t>
            </a:r>
            <a:r>
              <a:rPr lang="es-ES_tradnl" sz="2400" b="1" dirty="0">
                <a:solidFill>
                  <a:srgbClr val="002060"/>
                </a:solidFill>
              </a:rPr>
              <a:t>- HBSJO - SSO</a:t>
            </a:r>
          </a:p>
          <a:p>
            <a:pPr algn="ctr"/>
            <a:endParaRPr lang="es-ES_tradnl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19C1BFB-0D24-A52B-0EAD-9BF18CC19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91876"/>
              </p:ext>
            </p:extLst>
          </p:nvPr>
        </p:nvGraphicFramePr>
        <p:xfrm>
          <a:off x="490855" y="1443897"/>
          <a:ext cx="8162289" cy="1333500"/>
        </p:xfrm>
        <a:graphic>
          <a:graphicData uri="http://schemas.openxmlformats.org/drawingml/2006/table">
            <a:tbl>
              <a:tblPr/>
              <a:tblGrid>
                <a:gridCol w="2365812">
                  <a:extLst>
                    <a:ext uri="{9D8B030D-6E8A-4147-A177-3AD203B41FA5}">
                      <a16:colId xmlns:a16="http://schemas.microsoft.com/office/drawing/2014/main" val="533659971"/>
                    </a:ext>
                  </a:extLst>
                </a:gridCol>
                <a:gridCol w="2557463">
                  <a:extLst>
                    <a:ext uri="{9D8B030D-6E8A-4147-A177-3AD203B41FA5}">
                      <a16:colId xmlns:a16="http://schemas.microsoft.com/office/drawing/2014/main" val="1448343138"/>
                    </a:ext>
                  </a:extLst>
                </a:gridCol>
                <a:gridCol w="744537">
                  <a:extLst>
                    <a:ext uri="{9D8B030D-6E8A-4147-A177-3AD203B41FA5}">
                      <a16:colId xmlns:a16="http://schemas.microsoft.com/office/drawing/2014/main" val="2283592380"/>
                    </a:ext>
                  </a:extLst>
                </a:gridCol>
                <a:gridCol w="843806">
                  <a:extLst>
                    <a:ext uri="{9D8B030D-6E8A-4147-A177-3AD203B41FA5}">
                      <a16:colId xmlns:a16="http://schemas.microsoft.com/office/drawing/2014/main" val="761341571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376282805"/>
                    </a:ext>
                  </a:extLst>
                </a:gridCol>
                <a:gridCol w="675946">
                  <a:extLst>
                    <a:ext uri="{9D8B030D-6E8A-4147-A177-3AD203B41FA5}">
                      <a16:colId xmlns:a16="http://schemas.microsoft.com/office/drawing/2014/main" val="2180012796"/>
                    </a:ext>
                  </a:extLst>
                </a:gridCol>
              </a:tblGrid>
              <a:tr h="190500">
                <a:tc rowSpan="7"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1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CHRISTUS</a:t>
                      </a:r>
                      <a:endParaRPr lang="es-CL" sz="11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1" i="0">
                          <a:solidFill>
                            <a:srgbClr val="242424"/>
                          </a:solidFill>
                          <a:effectLst/>
                          <a:latin typeface="Verdana" panose="020B0604030504040204" pitchFamily="34" charset="0"/>
                        </a:rPr>
                        <a:t>Prestaciones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Glaucoma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Retina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Oculoplástica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49426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Consultas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86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61667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Procedimientos Panfotocoagulación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s-CL" sz="1125" b="0" i="0">
                        <a:solidFill>
                          <a:srgbClr val="242424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s-CL" sz="1125" b="0" i="0">
                        <a:solidFill>
                          <a:srgbClr val="242424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51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04795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Procedimientos iridotomía/SLT/iridoplastía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s-CL" sz="1125" b="0" i="0">
                        <a:solidFill>
                          <a:srgbClr val="242424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s-CL" sz="1125" b="0" i="0">
                        <a:solidFill>
                          <a:srgbClr val="242424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2849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Procedimientos capsulotomía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s-CL" sz="1125" b="0" i="0">
                        <a:solidFill>
                          <a:srgbClr val="242424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49894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Cirugías Oculoplásticas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69744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145</a:t>
                      </a:r>
                      <a:endParaRPr lang="es-CL" sz="11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895685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88453C7-1349-734F-D892-3F3DAC7DC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469870"/>
              </p:ext>
            </p:extLst>
          </p:nvPr>
        </p:nvGraphicFramePr>
        <p:xfrm>
          <a:off x="1868214" y="3115849"/>
          <a:ext cx="5407570" cy="1143000"/>
        </p:xfrm>
        <a:graphic>
          <a:graphicData uri="http://schemas.openxmlformats.org/drawingml/2006/table">
            <a:tbl>
              <a:tblPr/>
              <a:tblGrid>
                <a:gridCol w="2365812">
                  <a:extLst>
                    <a:ext uri="{9D8B030D-6E8A-4147-A177-3AD203B41FA5}">
                      <a16:colId xmlns:a16="http://schemas.microsoft.com/office/drawing/2014/main" val="191975643"/>
                    </a:ext>
                  </a:extLst>
                </a:gridCol>
                <a:gridCol w="2365812">
                  <a:extLst>
                    <a:ext uri="{9D8B030D-6E8A-4147-A177-3AD203B41FA5}">
                      <a16:colId xmlns:a16="http://schemas.microsoft.com/office/drawing/2014/main" val="2215482257"/>
                    </a:ext>
                  </a:extLst>
                </a:gridCol>
                <a:gridCol w="675946">
                  <a:extLst>
                    <a:ext uri="{9D8B030D-6E8A-4147-A177-3AD203B41FA5}">
                      <a16:colId xmlns:a16="http://schemas.microsoft.com/office/drawing/2014/main" val="3248028297"/>
                    </a:ext>
                  </a:extLst>
                </a:gridCol>
              </a:tblGrid>
              <a:tr h="190500">
                <a:tc rowSpan="6"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1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TECNÓLOGOS MÉDICOS HBSJO</a:t>
                      </a:r>
                      <a:endParaRPr lang="es-CL" sz="11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Prestaciones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510555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Tonometría Ocular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137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683146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Autorefractometría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86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42985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Agudeza Visual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86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9337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s-CL" sz="900" b="0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Tomografía de coherencia óptica</a:t>
                      </a:r>
                      <a:endParaRPr lang="es-CL" sz="11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910834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  <a:endParaRPr lang="es-CL" sz="11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CL" sz="900" b="1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313</a:t>
                      </a:r>
                      <a:endParaRPr lang="es-CL" sz="11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498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815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818F76D6-EB8C-1280-F60A-D2E176E69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0CE2EE6D-9C16-25EE-5728-925C814E3D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3DCCB9D-D13C-69E5-8F5E-7BDE45E2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28</a:t>
            </a:fld>
            <a:endParaRPr lang="es-ES"/>
          </a:p>
        </p:txBody>
      </p:sp>
      <p:sp>
        <p:nvSpPr>
          <p:cNvPr id="3" name="Google Shape;118;p27">
            <a:extLst>
              <a:ext uri="{FF2B5EF4-FFF2-40B4-BE49-F238E27FC236}">
                <a16:creationId xmlns:a16="http://schemas.microsoft.com/office/drawing/2014/main" id="{45CC4562-009A-A2E0-5D28-DEB09684A195}"/>
              </a:ext>
            </a:extLst>
          </p:cNvPr>
          <p:cNvSpPr txBox="1"/>
          <p:nvPr/>
        </p:nvSpPr>
        <p:spPr>
          <a:xfrm>
            <a:off x="628650" y="48698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Gestión de lista de espera</a:t>
            </a:r>
          </a:p>
        </p:txBody>
      </p:sp>
      <p:sp>
        <p:nvSpPr>
          <p:cNvPr id="7" name="Google Shape;118;p27">
            <a:extLst>
              <a:ext uri="{FF2B5EF4-FFF2-40B4-BE49-F238E27FC236}">
                <a16:creationId xmlns:a16="http://schemas.microsoft.com/office/drawing/2014/main" id="{974189F4-B4A2-9082-45F6-35C79D508FB8}"/>
              </a:ext>
            </a:extLst>
          </p:cNvPr>
          <p:cNvSpPr txBox="1"/>
          <p:nvPr/>
        </p:nvSpPr>
        <p:spPr>
          <a:xfrm>
            <a:off x="628650" y="1021460"/>
            <a:ext cx="7886700" cy="3478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Plan oncológico 90 días</a:t>
            </a:r>
          </a:p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Cumplimiento de la totalidad de casos contemplados en el plan.</a:t>
            </a:r>
          </a:p>
        </p:txBody>
      </p:sp>
    </p:spTree>
    <p:extLst>
      <p:ext uri="{BB962C8B-B14F-4D97-AF65-F5344CB8AC3E}">
        <p14:creationId xmlns:p14="http://schemas.microsoft.com/office/powerpoint/2010/main" val="1934717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BF9B322A-1AF2-E6DA-E0D7-40BAF9846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BAFF080A-398C-5299-D774-1F2123989F5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D72426-7EED-B623-E869-C897134E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5504" y="4827559"/>
            <a:ext cx="2133600" cy="213547"/>
          </a:xfrm>
        </p:spPr>
        <p:txBody>
          <a:bodyPr>
            <a:normAutofit fontScale="25000" lnSpcReduction="20000"/>
          </a:bodyPr>
          <a:lstStyle/>
          <a:p>
            <a:fld id="{758EF458-5B7C-9F44-BB09-A6316498C081}" type="slidenum">
              <a:rPr lang="es-ES" smtClean="0"/>
              <a:pPr/>
              <a:t>29</a:t>
            </a:fld>
            <a:endParaRPr lang="es-ES"/>
          </a:p>
        </p:txBody>
      </p:sp>
      <p:sp>
        <p:nvSpPr>
          <p:cNvPr id="3" name="Google Shape;118;p27">
            <a:extLst>
              <a:ext uri="{FF2B5EF4-FFF2-40B4-BE49-F238E27FC236}">
                <a16:creationId xmlns:a16="http://schemas.microsoft.com/office/drawing/2014/main" id="{B7AB4616-C773-9CC3-5FB0-87303F637C77}"/>
              </a:ext>
            </a:extLst>
          </p:cNvPr>
          <p:cNvSpPr txBox="1"/>
          <p:nvPr/>
        </p:nvSpPr>
        <p:spPr>
          <a:xfrm>
            <a:off x="628650" y="48698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Gestión de lista de espera</a:t>
            </a:r>
          </a:p>
        </p:txBody>
      </p:sp>
      <p:sp>
        <p:nvSpPr>
          <p:cNvPr id="7" name="Google Shape;118;p27">
            <a:extLst>
              <a:ext uri="{FF2B5EF4-FFF2-40B4-BE49-F238E27FC236}">
                <a16:creationId xmlns:a16="http://schemas.microsoft.com/office/drawing/2014/main" id="{BA5C414C-9A95-9CF2-8C8F-21A4EAA3D880}"/>
              </a:ext>
            </a:extLst>
          </p:cNvPr>
          <p:cNvSpPr txBox="1"/>
          <p:nvPr/>
        </p:nvSpPr>
        <p:spPr>
          <a:xfrm>
            <a:off x="628650" y="989722"/>
            <a:ext cx="7886700" cy="3482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Implementación del Protocolo criterios de ingreso a Unidad de Gestión de Pacientes Prequirúrgicos y Lista de Espera Quirúrgica, Hospital Base San José Osorno.</a:t>
            </a:r>
          </a:p>
          <a:p>
            <a:pPr algn="ctr"/>
            <a:r>
              <a:rPr lang="es-CL" sz="2400" b="1" dirty="0">
                <a:solidFill>
                  <a:srgbClr val="002060"/>
                </a:solidFill>
              </a:rPr>
              <a:t>Protocolo piloto de acompañamiento integral e intensivo a personas con obesidad para retorno a lista de espera quirúrgica en el Servicio de Salud Osorno.</a:t>
            </a:r>
            <a:endParaRPr lang="es-ES_tradnl" sz="2400" b="1" dirty="0">
              <a:solidFill>
                <a:srgbClr val="002060"/>
              </a:solidFill>
            </a:endParaRPr>
          </a:p>
          <a:p>
            <a:pPr algn="ctr"/>
            <a:endParaRPr lang="es-ES_tradnl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910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7"/>
          <p:cNvSpPr txBox="1"/>
          <p:nvPr/>
        </p:nvSpPr>
        <p:spPr>
          <a:xfrm>
            <a:off x="628650" y="1940006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850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Lista de espera consulta nueva de especialidades médicas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FF940C6-7FA7-BBB0-A5D9-0A96E21A042E}"/>
              </a:ext>
            </a:extLst>
          </p:cNvPr>
          <p:cNvSpPr txBox="1"/>
          <p:nvPr/>
        </p:nvSpPr>
        <p:spPr>
          <a:xfrm>
            <a:off x="2074773" y="2404587"/>
            <a:ext cx="4814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LE no considera los errores y justificaciones SIGTE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80799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8205CB6-408E-C849-BFEE-EAE5D2049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F2FD1F-1AD5-5148-A2C7-01E79E450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125" y="1731332"/>
            <a:ext cx="3799358" cy="16808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B8014247-AAC5-0E2D-61E8-A7E1E3646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E115BB03-0ECC-8617-EDF3-AC5E2890E59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04CB8C15-DDD7-4E83-B8FB-8828EF71723B}"/>
              </a:ext>
            </a:extLst>
          </p:cNvPr>
          <p:cNvSpPr txBox="1">
            <a:spLocks/>
          </p:cNvSpPr>
          <p:nvPr/>
        </p:nvSpPr>
        <p:spPr>
          <a:xfrm>
            <a:off x="750066" y="545640"/>
            <a:ext cx="7106896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Consultas Médicas según Establecimiento de Destino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E0EBD1-066F-0F42-5621-C741C93AE45C}"/>
              </a:ext>
            </a:extLst>
          </p:cNvPr>
          <p:cNvSpPr txBox="1"/>
          <p:nvPr/>
        </p:nvSpPr>
        <p:spPr>
          <a:xfrm>
            <a:off x="669108" y="4518810"/>
            <a:ext cx="50417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>
                <a:solidFill>
                  <a:srgbClr val="00B050"/>
                </a:solidFill>
              </a:rPr>
              <a:t>Existe una disminución de </a:t>
            </a:r>
            <a:r>
              <a:rPr lang="es-MX" sz="1100" b="1" dirty="0">
                <a:solidFill>
                  <a:srgbClr val="00B050"/>
                </a:solidFill>
              </a:rPr>
              <a:t>12</a:t>
            </a:r>
            <a:r>
              <a:rPr lang="es-MX" sz="1100" dirty="0">
                <a:solidFill>
                  <a:srgbClr val="00B050"/>
                </a:solidFill>
              </a:rPr>
              <a:t> casos para el año 2023 y </a:t>
            </a:r>
            <a:r>
              <a:rPr lang="es-MX" sz="1100" b="1" dirty="0">
                <a:solidFill>
                  <a:srgbClr val="00B050"/>
                </a:solidFill>
              </a:rPr>
              <a:t>257</a:t>
            </a:r>
            <a:r>
              <a:rPr lang="es-MX" sz="1100" dirty="0">
                <a:solidFill>
                  <a:srgbClr val="00B050"/>
                </a:solidFill>
              </a:rPr>
              <a:t> para el año 2024 </a:t>
            </a:r>
            <a:endParaRPr lang="es-CL" sz="1100" dirty="0">
              <a:solidFill>
                <a:srgbClr val="00B05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0348298-22F5-878B-E363-4941573BA8C3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616788F-C24C-6439-6A98-8DE2B06B1C56}"/>
              </a:ext>
            </a:extLst>
          </p:cNvPr>
          <p:cNvGrpSpPr/>
          <p:nvPr/>
        </p:nvGrpSpPr>
        <p:grpSpPr>
          <a:xfrm>
            <a:off x="643128" y="937318"/>
            <a:ext cx="7160165" cy="3515368"/>
            <a:chOff x="643128" y="937318"/>
            <a:chExt cx="7160165" cy="351536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30219C0-5AB3-B300-2146-3E5940CCB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3128" y="1032078"/>
              <a:ext cx="5347956" cy="3420608"/>
            </a:xfrm>
            <a:prstGeom prst="rect">
              <a:avLst/>
            </a:prstGeom>
          </p:spPr>
        </p:pic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62D039B0-6DD6-667C-EBC9-4A8B5090DD27}"/>
                </a:ext>
              </a:extLst>
            </p:cNvPr>
            <p:cNvSpPr/>
            <p:nvPr/>
          </p:nvSpPr>
          <p:spPr>
            <a:xfrm>
              <a:off x="3660951" y="1058874"/>
              <a:ext cx="398431" cy="33938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350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FC44772B-7124-5F2A-C9C0-3A9AB8534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16121" y="937318"/>
              <a:ext cx="2387172" cy="34738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938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C79E8271-77DB-AE4E-3879-E59D075EE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7C9F8F61-6C0E-E323-DDBF-C6A3A94C439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4BA2C1-E21A-F636-DB1C-0307C9270C70}"/>
              </a:ext>
            </a:extLst>
          </p:cNvPr>
          <p:cNvSpPr txBox="1">
            <a:spLocks/>
          </p:cNvSpPr>
          <p:nvPr/>
        </p:nvSpPr>
        <p:spPr>
          <a:xfrm>
            <a:off x="133282" y="514722"/>
            <a:ext cx="7638872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Consultas Médicas según Especialidad y Año de Ingreso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1BDF89-2896-75CB-6F2B-ED540593DB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95012"/>
          <a:stretch>
            <a:fillRect/>
          </a:stretch>
        </p:blipFill>
        <p:spPr>
          <a:xfrm>
            <a:off x="4745183" y="1122718"/>
            <a:ext cx="4173801" cy="237746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B09EEF5-2296-26B9-D16D-335CD89DC94B}"/>
              </a:ext>
            </a:extLst>
          </p:cNvPr>
          <p:cNvSpPr txBox="1"/>
          <p:nvPr/>
        </p:nvSpPr>
        <p:spPr>
          <a:xfrm>
            <a:off x="4724402" y="1083876"/>
            <a:ext cx="935181" cy="2377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L" sz="900" dirty="0"/>
              <a:t>Especialidad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898214F-3B75-1A58-6932-230317575D53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BB81C2-5629-6F2B-3CB6-8F9BB2A234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028"/>
          <a:stretch>
            <a:fillRect/>
          </a:stretch>
        </p:blipFill>
        <p:spPr>
          <a:xfrm>
            <a:off x="198164" y="1118007"/>
            <a:ext cx="4173802" cy="3176902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BFE2D3CD-17E6-B9FC-407D-0EB9C4AC8728}"/>
              </a:ext>
            </a:extLst>
          </p:cNvPr>
          <p:cNvSpPr/>
          <p:nvPr/>
        </p:nvSpPr>
        <p:spPr>
          <a:xfrm>
            <a:off x="197308" y="1332509"/>
            <a:ext cx="2975383" cy="136074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33420F-D2EA-7938-C50F-537005FAF064}"/>
              </a:ext>
            </a:extLst>
          </p:cNvPr>
          <p:cNvSpPr txBox="1"/>
          <p:nvPr/>
        </p:nvSpPr>
        <p:spPr>
          <a:xfrm>
            <a:off x="133282" y="1075338"/>
            <a:ext cx="935181" cy="2377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L" sz="900" dirty="0"/>
              <a:t>Especialidad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E800727-2A42-1AAE-9EA7-AF6B758F16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51"/>
          <a:stretch>
            <a:fillRect/>
          </a:stretch>
        </p:blipFill>
        <p:spPr>
          <a:xfrm>
            <a:off x="4779818" y="1356761"/>
            <a:ext cx="4065483" cy="30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2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A0C0A29A-B82B-D8BB-06CE-74E3171DF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5902D188-6DC7-E035-494C-C98845CEC01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9B9277-5704-8D62-9263-3D972644D21A}"/>
              </a:ext>
            </a:extLst>
          </p:cNvPr>
          <p:cNvSpPr txBox="1"/>
          <p:nvPr/>
        </p:nvSpPr>
        <p:spPr>
          <a:xfrm>
            <a:off x="2074773" y="2404587"/>
            <a:ext cx="4814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LE no considera los errores y justificaciones SIGTE</a:t>
            </a:r>
            <a:endParaRPr lang="es-CL" dirty="0"/>
          </a:p>
        </p:txBody>
      </p:sp>
      <p:sp>
        <p:nvSpPr>
          <p:cNvPr id="2" name="Google Shape;118;p27">
            <a:extLst>
              <a:ext uri="{FF2B5EF4-FFF2-40B4-BE49-F238E27FC236}">
                <a16:creationId xmlns:a16="http://schemas.microsoft.com/office/drawing/2014/main" id="{459515AA-F6B2-47EA-F49E-481B738ADC13}"/>
              </a:ext>
            </a:extLst>
          </p:cNvPr>
          <p:cNvSpPr txBox="1"/>
          <p:nvPr/>
        </p:nvSpPr>
        <p:spPr>
          <a:xfrm>
            <a:off x="628650" y="1940006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Lista de espera consulta nueva de especialidades odontológicas</a:t>
            </a:r>
          </a:p>
        </p:txBody>
      </p:sp>
    </p:spTree>
    <p:extLst>
      <p:ext uri="{BB962C8B-B14F-4D97-AF65-F5344CB8AC3E}">
        <p14:creationId xmlns:p14="http://schemas.microsoft.com/office/powerpoint/2010/main" val="246302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7C1B7CA-44EC-ED9A-A3B8-00F158720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F5553669-1356-E2A7-8F1E-26ED27B6A74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854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5AF1095-CEE4-B065-4830-46C19F4D3C3F}"/>
              </a:ext>
            </a:extLst>
          </p:cNvPr>
          <p:cNvSpPr txBox="1">
            <a:spLocks/>
          </p:cNvSpPr>
          <p:nvPr/>
        </p:nvSpPr>
        <p:spPr>
          <a:xfrm>
            <a:off x="443346" y="776873"/>
            <a:ext cx="7709373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Consultas Odontológicas según Establecimiento de Destino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2F3024-06E5-0BB7-ACFD-69631727CAC4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6474BFB-CB9C-4CB6-109F-79A7F410C6D6}"/>
              </a:ext>
            </a:extLst>
          </p:cNvPr>
          <p:cNvSpPr txBox="1"/>
          <p:nvPr/>
        </p:nvSpPr>
        <p:spPr>
          <a:xfrm>
            <a:off x="669108" y="4394933"/>
            <a:ext cx="61398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>
                <a:solidFill>
                  <a:srgbClr val="00B050"/>
                </a:solidFill>
              </a:rPr>
              <a:t>Existe una disminución de </a:t>
            </a:r>
            <a:r>
              <a:rPr lang="es-MX" sz="1100" b="1" dirty="0">
                <a:solidFill>
                  <a:srgbClr val="00B050"/>
                </a:solidFill>
              </a:rPr>
              <a:t>3 </a:t>
            </a:r>
            <a:r>
              <a:rPr lang="es-MX" sz="1100" dirty="0">
                <a:solidFill>
                  <a:srgbClr val="00B050"/>
                </a:solidFill>
              </a:rPr>
              <a:t>casos para el año 2023 y una disminución de </a:t>
            </a:r>
            <a:r>
              <a:rPr lang="es-MX" sz="1100" b="1" dirty="0">
                <a:solidFill>
                  <a:srgbClr val="00B050"/>
                </a:solidFill>
              </a:rPr>
              <a:t>42</a:t>
            </a:r>
            <a:r>
              <a:rPr lang="es-MX" sz="1100" dirty="0">
                <a:solidFill>
                  <a:srgbClr val="00B050"/>
                </a:solidFill>
              </a:rPr>
              <a:t> para el año 2024 </a:t>
            </a:r>
            <a:endParaRPr lang="es-CL" sz="1100" dirty="0">
              <a:solidFill>
                <a:srgbClr val="00B050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D621DCB-61C0-2547-E069-219B09C21E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372"/>
          <a:stretch>
            <a:fillRect/>
          </a:stretch>
        </p:blipFill>
        <p:spPr>
          <a:xfrm>
            <a:off x="5140035" y="1619571"/>
            <a:ext cx="2643620" cy="157184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2C90935-C147-F18F-8E60-3822FCA3C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540" y="1752616"/>
            <a:ext cx="4801270" cy="144800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81EDC986-694F-1822-4EF9-48209E57E195}"/>
              </a:ext>
            </a:extLst>
          </p:cNvPr>
          <p:cNvSpPr/>
          <p:nvPr/>
        </p:nvSpPr>
        <p:spPr>
          <a:xfrm>
            <a:off x="3789211" y="1657448"/>
            <a:ext cx="436419" cy="157335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D3D6324-3942-36F3-4376-DB8389F05731}"/>
              </a:ext>
            </a:extLst>
          </p:cNvPr>
          <p:cNvSpPr/>
          <p:nvPr/>
        </p:nvSpPr>
        <p:spPr>
          <a:xfrm>
            <a:off x="5140035" y="1619571"/>
            <a:ext cx="561775" cy="133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846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1F1EBB8-D690-0711-B768-BE6DA987A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B87A7CAC-1D0F-DF8D-9D4E-C32831F5D7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AB61A57-6AFF-0BD0-B5BD-FAC7B474321D}"/>
              </a:ext>
            </a:extLst>
          </p:cNvPr>
          <p:cNvSpPr txBox="1">
            <a:spLocks/>
          </p:cNvSpPr>
          <p:nvPr/>
        </p:nvSpPr>
        <p:spPr>
          <a:xfrm>
            <a:off x="507408" y="669796"/>
            <a:ext cx="8018092" cy="51323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LE - Consultas Odontológicas según Especialidad y Año de Ingreso</a:t>
            </a:r>
            <a:endParaRPr lang="es-C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F34C635-748D-29F3-1709-DBB8DEB4964D}"/>
              </a:ext>
            </a:extLst>
          </p:cNvPr>
          <p:cNvSpPr txBox="1"/>
          <p:nvPr/>
        </p:nvSpPr>
        <p:spPr>
          <a:xfrm>
            <a:off x="368863" y="4912669"/>
            <a:ext cx="29482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Fuente</a:t>
            </a:r>
            <a:r>
              <a:rPr lang="es-ES" sz="900" dirty="0"/>
              <a:t>: Reporte SIGTE sin Errores, corte 25-06-2026</a:t>
            </a:r>
            <a:endParaRPr lang="es-CL" sz="9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54DF357-6B0E-F1D0-B215-958911C35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922" y="1341965"/>
            <a:ext cx="2786266" cy="27957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A7DA96E-B868-1984-0A49-13B768BA97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346" y="1309225"/>
            <a:ext cx="5125165" cy="284837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6C951B0-5ECE-4BC3-4320-08270E8BDCA4}"/>
              </a:ext>
            </a:extLst>
          </p:cNvPr>
          <p:cNvSpPr/>
          <p:nvPr/>
        </p:nvSpPr>
        <p:spPr>
          <a:xfrm>
            <a:off x="4170220" y="1461655"/>
            <a:ext cx="443345" cy="267602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86F221E-FBBF-E8AF-5B0C-C3912A9D1597}"/>
              </a:ext>
            </a:extLst>
          </p:cNvPr>
          <p:cNvSpPr/>
          <p:nvPr/>
        </p:nvSpPr>
        <p:spPr>
          <a:xfrm>
            <a:off x="891495" y="2001983"/>
            <a:ext cx="3722070" cy="24245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</p:spTree>
    <p:extLst>
      <p:ext uri="{BB962C8B-B14F-4D97-AF65-F5344CB8AC3E}">
        <p14:creationId xmlns:p14="http://schemas.microsoft.com/office/powerpoint/2010/main" val="70563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55C710C1-C9DA-ECA6-6589-1297D39AE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0BD4AAD7-E059-8487-6699-3D4BA408028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24A4472-7BFF-DC8C-CA4B-42AF2A24F905}"/>
              </a:ext>
            </a:extLst>
          </p:cNvPr>
          <p:cNvSpPr txBox="1"/>
          <p:nvPr/>
        </p:nvSpPr>
        <p:spPr>
          <a:xfrm>
            <a:off x="1821595" y="2404587"/>
            <a:ext cx="53206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LE no considera los errores y justificaciones SIGTE, ni causal 3</a:t>
            </a:r>
            <a:endParaRPr lang="es-CL" dirty="0"/>
          </a:p>
        </p:txBody>
      </p:sp>
      <p:sp>
        <p:nvSpPr>
          <p:cNvPr id="2" name="Google Shape;118;p27">
            <a:extLst>
              <a:ext uri="{FF2B5EF4-FFF2-40B4-BE49-F238E27FC236}">
                <a16:creationId xmlns:a16="http://schemas.microsoft.com/office/drawing/2014/main" id="{B5C9DB55-490E-0124-19D2-710453BE6628}"/>
              </a:ext>
            </a:extLst>
          </p:cNvPr>
          <p:cNvSpPr txBox="1"/>
          <p:nvPr/>
        </p:nvSpPr>
        <p:spPr>
          <a:xfrm>
            <a:off x="628650" y="1940006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algn="ctr"/>
            <a:r>
              <a:rPr lang="es-ES_tradnl" sz="2400" b="1" dirty="0">
                <a:solidFill>
                  <a:srgbClr val="002060"/>
                </a:solidFill>
              </a:rPr>
              <a:t>Lista de espera de intervenciones quirúrgicas</a:t>
            </a:r>
          </a:p>
        </p:txBody>
      </p:sp>
    </p:spTree>
    <p:extLst>
      <p:ext uri="{BB962C8B-B14F-4D97-AF65-F5344CB8AC3E}">
        <p14:creationId xmlns:p14="http://schemas.microsoft.com/office/powerpoint/2010/main" val="65397094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1230</Words>
  <Application>Microsoft Office PowerPoint</Application>
  <PresentationFormat>Presentación en pantalla (16:9)</PresentationFormat>
  <Paragraphs>324</Paragraphs>
  <Slides>30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38" baseType="lpstr">
      <vt:lpstr>Aptos</vt:lpstr>
      <vt:lpstr>Arial</vt:lpstr>
      <vt:lpstr>Calibri</vt:lpstr>
      <vt:lpstr>Cambria</vt:lpstr>
      <vt:lpstr>Segoe UI</vt:lpstr>
      <vt:lpstr>Verdana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Evolución Listas de Espera</vt:lpstr>
      <vt:lpstr>Presentación de PowerPoint</vt:lpstr>
      <vt:lpstr>Observaciones SIGTE 2.0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Franco .</cp:lastModifiedBy>
  <cp:revision>26</cp:revision>
  <dcterms:modified xsi:type="dcterms:W3CDTF">2026-06-30T13:32:34Z</dcterms:modified>
</cp:coreProperties>
</file>